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8.jpg" ContentType="image/gif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7" r:id="rId2"/>
    <p:sldId id="258" r:id="rId3"/>
    <p:sldId id="301" r:id="rId4"/>
    <p:sldId id="260" r:id="rId5"/>
    <p:sldId id="263" r:id="rId6"/>
    <p:sldId id="302" r:id="rId7"/>
    <p:sldId id="265" r:id="rId8"/>
    <p:sldId id="303" r:id="rId9"/>
    <p:sldId id="267" r:id="rId10"/>
    <p:sldId id="269" r:id="rId11"/>
    <p:sldId id="270" r:id="rId12"/>
    <p:sldId id="304" r:id="rId13"/>
    <p:sldId id="272" r:id="rId14"/>
    <p:sldId id="273" r:id="rId15"/>
    <p:sldId id="305" r:id="rId16"/>
    <p:sldId id="274" r:id="rId17"/>
    <p:sldId id="276" r:id="rId18"/>
    <p:sldId id="306" r:id="rId19"/>
    <p:sldId id="278" r:id="rId20"/>
    <p:sldId id="280" r:id="rId21"/>
    <p:sldId id="282" r:id="rId22"/>
    <p:sldId id="307" r:id="rId23"/>
    <p:sldId id="283" r:id="rId24"/>
    <p:sldId id="284" r:id="rId25"/>
    <p:sldId id="308" r:id="rId26"/>
    <p:sldId id="286" r:id="rId27"/>
    <p:sldId id="287" r:id="rId28"/>
    <p:sldId id="309" r:id="rId29"/>
    <p:sldId id="289" r:id="rId30"/>
    <p:sldId id="299" r:id="rId31"/>
    <p:sldId id="310" r:id="rId32"/>
    <p:sldId id="291" r:id="rId33"/>
    <p:sldId id="300" r:id="rId34"/>
    <p:sldId id="311" r:id="rId35"/>
    <p:sldId id="293" r:id="rId36"/>
    <p:sldId id="295" r:id="rId37"/>
    <p:sldId id="312" r:id="rId38"/>
    <p:sldId id="296" r:id="rId39"/>
    <p:sldId id="298" r:id="rId40"/>
    <p:sldId id="259" r:id="rId41"/>
    <p:sldId id="374" r:id="rId42"/>
    <p:sldId id="375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F169B5-74B0-4377-AC40-CD0FD0F9B441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ECB3E3-47F6-49F4-968D-5E92A4E7B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949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4976C399-BB33-4BA6-B9FB-E84A84E08EA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3DCA846D-6AEE-4A60-8D24-CD57CCA00D9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en-US"/>
              <a:t>Pogledati putopise: http://udruga-kameleon.hr/tekst/558/</a:t>
            </a:r>
          </a:p>
          <a:p>
            <a:pPr>
              <a:spcBef>
                <a:spcPct val="0"/>
              </a:spcBef>
            </a:pPr>
            <a:r>
              <a:rPr lang="hr-HR" altLang="en-US"/>
              <a:t>http://udruga-kameleon.hr/tekst/1404/</a:t>
            </a:r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BB612CB6-5A3E-4A34-8409-595B2260A3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B7FA0E5F-FA20-4C09-A786-8AFE7B8556FA}" type="slidenum">
              <a:rPr lang="hr-HR" altLang="en-US"/>
              <a:pPr/>
              <a:t>24</a:t>
            </a:fld>
            <a:endParaRPr lang="hr-HR" altLang="en-US"/>
          </a:p>
        </p:txBody>
      </p:sp>
    </p:spTree>
    <p:extLst>
      <p:ext uri="{BB962C8B-B14F-4D97-AF65-F5344CB8AC3E}">
        <p14:creationId xmlns:p14="http://schemas.microsoft.com/office/powerpoint/2010/main" val="26678506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B025CCA8-D1EE-4740-9C6A-FD5CFE99F33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D5A1B387-C82B-43FA-A315-E89EAE01A3C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en-US"/>
              <a:t>https://www.hgk.hr/gospodarski-profil/cestovni-zelj-i-zracni-promet</a:t>
            </a:r>
          </a:p>
          <a:p>
            <a:pPr>
              <a:spcBef>
                <a:spcPct val="0"/>
              </a:spcBef>
            </a:pPr>
            <a:r>
              <a:rPr lang="hr-HR" altLang="en-US"/>
              <a:t>http://www.mppi.hr/default.aspx?id=408</a:t>
            </a:r>
          </a:p>
          <a:p>
            <a:pPr>
              <a:spcBef>
                <a:spcPct val="0"/>
              </a:spcBef>
            </a:pPr>
            <a:r>
              <a:rPr lang="hr-HR" altLang="en-US"/>
              <a:t>http://www.zagreb-airport.hr/</a:t>
            </a:r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id="{3B2C67C6-EDDB-4705-A643-8C98F72853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0070FA0-4132-4D47-8709-6949B2F83797}" type="slidenum">
              <a:rPr lang="hr-HR" altLang="en-US"/>
              <a:pPr/>
              <a:t>29</a:t>
            </a:fld>
            <a:endParaRPr lang="hr-HR" altLang="en-US"/>
          </a:p>
        </p:txBody>
      </p:sp>
    </p:spTree>
    <p:extLst>
      <p:ext uri="{BB962C8B-B14F-4D97-AF65-F5344CB8AC3E}">
        <p14:creationId xmlns:p14="http://schemas.microsoft.com/office/powerpoint/2010/main" val="9983054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>
            <a:extLst>
              <a:ext uri="{FF2B5EF4-FFF2-40B4-BE49-F238E27FC236}">
                <a16:creationId xmlns:a16="http://schemas.microsoft.com/office/drawing/2014/main" id="{0D6784FE-E249-49ED-B16C-4F17980E39A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>
            <a:extLst>
              <a:ext uri="{FF2B5EF4-FFF2-40B4-BE49-F238E27FC236}">
                <a16:creationId xmlns:a16="http://schemas.microsoft.com/office/drawing/2014/main" id="{B30A5BA3-93B5-433E-B022-97F87C1EDD2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en-US"/>
              <a:t>Pronađite na geografskoj karti koji su otoci povezani trajektnim linijama sa Splitom, koji sa Zadrom.</a:t>
            </a:r>
          </a:p>
        </p:txBody>
      </p:sp>
      <p:sp>
        <p:nvSpPr>
          <p:cNvPr id="28676" name="Slide Number Placeholder 3">
            <a:extLst>
              <a:ext uri="{FF2B5EF4-FFF2-40B4-BE49-F238E27FC236}">
                <a16:creationId xmlns:a16="http://schemas.microsoft.com/office/drawing/2014/main" id="{90D42AA2-34EA-482B-B227-38872AF7FB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76267FA-3421-4108-8BEE-C6D64D0B89AB}" type="slidenum">
              <a:rPr lang="hr-HR" altLang="en-US"/>
              <a:pPr/>
              <a:t>32</a:t>
            </a:fld>
            <a:endParaRPr lang="hr-HR" altLang="en-US"/>
          </a:p>
        </p:txBody>
      </p:sp>
    </p:spTree>
    <p:extLst>
      <p:ext uri="{BB962C8B-B14F-4D97-AF65-F5344CB8AC3E}">
        <p14:creationId xmlns:p14="http://schemas.microsoft.com/office/powerpoint/2010/main" val="25573585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>
            <a:extLst>
              <a:ext uri="{FF2B5EF4-FFF2-40B4-BE49-F238E27FC236}">
                <a16:creationId xmlns:a16="http://schemas.microsoft.com/office/drawing/2014/main" id="{AE656A6A-FE0F-4DAC-96D8-2DB81A07BAF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>
            <a:extLst>
              <a:ext uri="{FF2B5EF4-FFF2-40B4-BE49-F238E27FC236}">
                <a16:creationId xmlns:a16="http://schemas.microsoft.com/office/drawing/2014/main" id="{57EE921A-40E6-4247-9BF7-257FB7A745B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en-US"/>
              <a:t>http://www.hrvatskiprijevoznik.hr/prijevoz/2011-08-04-23-45-20/rijecni-prijevoz</a:t>
            </a:r>
          </a:p>
        </p:txBody>
      </p:sp>
      <p:sp>
        <p:nvSpPr>
          <p:cNvPr id="29700" name="Slide Number Placeholder 3">
            <a:extLst>
              <a:ext uri="{FF2B5EF4-FFF2-40B4-BE49-F238E27FC236}">
                <a16:creationId xmlns:a16="http://schemas.microsoft.com/office/drawing/2014/main" id="{96DF8166-AFE9-4A62-977D-72BBC33524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101257F-CB1E-4E9F-840A-0503F6E22C90}" type="slidenum">
              <a:rPr lang="hr-HR" altLang="en-US"/>
              <a:pPr/>
              <a:t>35</a:t>
            </a:fld>
            <a:endParaRPr lang="hr-HR" altLang="en-US"/>
          </a:p>
        </p:txBody>
      </p:sp>
    </p:spTree>
    <p:extLst>
      <p:ext uri="{BB962C8B-B14F-4D97-AF65-F5344CB8AC3E}">
        <p14:creationId xmlns:p14="http://schemas.microsoft.com/office/powerpoint/2010/main" val="31213088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>
            <a:extLst>
              <a:ext uri="{FF2B5EF4-FFF2-40B4-BE49-F238E27FC236}">
                <a16:creationId xmlns:a16="http://schemas.microsoft.com/office/drawing/2014/main" id="{AE656A6A-FE0F-4DAC-96D8-2DB81A07BAF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>
            <a:extLst>
              <a:ext uri="{FF2B5EF4-FFF2-40B4-BE49-F238E27FC236}">
                <a16:creationId xmlns:a16="http://schemas.microsoft.com/office/drawing/2014/main" id="{57EE921A-40E6-4247-9BF7-257FB7A745B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en-US"/>
              <a:t>http://www.hrvatskiprijevoznik.hr/prijevoz/2011-08-04-23-45-20/rijecni-prijevoz</a:t>
            </a:r>
          </a:p>
        </p:txBody>
      </p:sp>
      <p:sp>
        <p:nvSpPr>
          <p:cNvPr id="29700" name="Slide Number Placeholder 3">
            <a:extLst>
              <a:ext uri="{FF2B5EF4-FFF2-40B4-BE49-F238E27FC236}">
                <a16:creationId xmlns:a16="http://schemas.microsoft.com/office/drawing/2014/main" id="{96DF8166-AFE9-4A62-977D-72BBC33524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101257F-CB1E-4E9F-840A-0503F6E22C90}" type="slidenum">
              <a:rPr lang="hr-HR" altLang="en-US"/>
              <a:pPr/>
              <a:t>38</a:t>
            </a:fld>
            <a:endParaRPr lang="hr-HR" altLang="en-US"/>
          </a:p>
        </p:txBody>
      </p:sp>
    </p:spTree>
    <p:extLst>
      <p:ext uri="{BB962C8B-B14F-4D97-AF65-F5344CB8AC3E}">
        <p14:creationId xmlns:p14="http://schemas.microsoft.com/office/powerpoint/2010/main" val="28871222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>
            <a:extLst>
              <a:ext uri="{FF2B5EF4-FFF2-40B4-BE49-F238E27FC236}">
                <a16:creationId xmlns:a16="http://schemas.microsoft.com/office/drawing/2014/main" id="{AE656A6A-FE0F-4DAC-96D8-2DB81A07BAF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>
            <a:extLst>
              <a:ext uri="{FF2B5EF4-FFF2-40B4-BE49-F238E27FC236}">
                <a16:creationId xmlns:a16="http://schemas.microsoft.com/office/drawing/2014/main" id="{57EE921A-40E6-4247-9BF7-257FB7A745B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en-US"/>
              <a:t>http://www.hrvatskiprijevoznik.hr/prijevoz/2011-08-04-23-45-20/rijecni-prijevoz</a:t>
            </a:r>
          </a:p>
        </p:txBody>
      </p:sp>
      <p:sp>
        <p:nvSpPr>
          <p:cNvPr id="29700" name="Slide Number Placeholder 3">
            <a:extLst>
              <a:ext uri="{FF2B5EF4-FFF2-40B4-BE49-F238E27FC236}">
                <a16:creationId xmlns:a16="http://schemas.microsoft.com/office/drawing/2014/main" id="{96DF8166-AFE9-4A62-977D-72BBC33524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101257F-CB1E-4E9F-840A-0503F6E22C90}" type="slidenum">
              <a:rPr lang="hr-HR" altLang="en-US"/>
              <a:pPr/>
              <a:t>39</a:t>
            </a:fld>
            <a:endParaRPr lang="hr-HR" altLang="en-US"/>
          </a:p>
        </p:txBody>
      </p:sp>
    </p:spTree>
    <p:extLst>
      <p:ext uri="{BB962C8B-B14F-4D97-AF65-F5344CB8AC3E}">
        <p14:creationId xmlns:p14="http://schemas.microsoft.com/office/powerpoint/2010/main" val="3228122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3C9749F-5699-4EC8-8C09-23973E1B10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2BABDBA9-9656-45FE-A615-43F99D2E60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D8D5AE1-5872-4342-942D-EC5B0DD51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4AE18-A9A7-4EA5-A93C-B021A03AF76D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9697ECBC-72B0-4658-AC10-F01E367C0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A600460C-2705-4AA4-91DD-EC9188A37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996C4-18F0-4B1E-A2AC-D713F3D4E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18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5104859-FAB0-4AC6-BDB4-ED34B710A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F56D4B7B-821B-4D12-8CE0-97E570E0A9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B370543B-4AC7-4F53-96E8-ACD25FD60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4AE18-A9A7-4EA5-A93C-B021A03AF76D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C4CA80C0-5272-4C5A-8219-3D3E3FB79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E7C60E6-8F40-43FF-A26B-772951DFA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996C4-18F0-4B1E-A2AC-D713F3D4E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010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ABA6B539-2AEB-4110-AF78-EF941F83C1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0F8A1711-466F-4062-8852-9A252CB512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E404FAA7-C8E6-4208-A460-FC0ADBEDE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4AE18-A9A7-4EA5-A93C-B021A03AF76D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D03B8DD4-E57D-49C1-A102-51AD81FB8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2A0BA345-4EDD-439D-9B27-B161EC9AC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996C4-18F0-4B1E-A2AC-D713F3D4E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456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82B4F88-D575-4967-B68F-5AAA224E9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04CAB97-193F-46BB-8C04-5D70B93F3C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CB83B909-3124-411D-BBE8-73D2D3782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4AE18-A9A7-4EA5-A93C-B021A03AF76D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9340B1D9-C450-45E4-8F02-08FC36742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F56902AD-FF0A-4523-8A0D-7D80BC231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996C4-18F0-4B1E-A2AC-D713F3D4E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320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101FAEF-EFBB-450B-9E24-01ADCE609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2B2E0786-0409-46F2-90CD-CFD205D31B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8B4C783C-997A-4DAC-928C-89D43A449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4AE18-A9A7-4EA5-A93C-B021A03AF76D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D14C77B0-8DF9-4AE8-BBF6-CB57C803C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E34B55F6-EDBF-44CF-B4DE-F0C0BECC3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996C4-18F0-4B1E-A2AC-D713F3D4E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986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90E14A0-9D38-4ACF-BEC4-D37F3EC7F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FC097E2-CC7B-4EA0-8A29-D572D99C04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8E793BF5-1849-44BC-9BBB-D4A0E34002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01381EAB-1AA5-4FB6-A6B6-59489E192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4AE18-A9A7-4EA5-A93C-B021A03AF76D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3BA16BD7-0F54-4285-9B56-FA98F41A0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51ACBAA1-3A40-4C3E-A4D5-0BC35C1CE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996C4-18F0-4B1E-A2AC-D713F3D4E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446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20C8341-3BE1-4F1F-BA20-DAC98CA42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492D7C22-8244-4519-A727-302E631728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0FEB7465-2F69-4BF2-8D1C-8574D84081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87B852BA-6EBD-42A7-BD28-FB1BEC3DA1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1D37A3CC-188A-4DCD-9CDC-41F3145FC8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1E7275F2-01B1-4CCB-8727-4680DFD9C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4AE18-A9A7-4EA5-A93C-B021A03AF76D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5851A0EF-DDD8-462A-B0B2-BC9B87DEE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B05E9930-1030-4A03-BA76-9A4321D6A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996C4-18F0-4B1E-A2AC-D713F3D4E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358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D2BF785-0A66-4057-A056-EC074EAA4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FCD5309A-D6AF-4D87-B913-581473904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4AE18-A9A7-4EA5-A93C-B021A03AF76D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14C7844A-C3E1-4DB2-AB97-C113BC377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4DB848FB-AE74-4D83-9ED1-5C9434672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996C4-18F0-4B1E-A2AC-D713F3D4E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524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905FDBDB-468A-4E48-B638-7DF356C82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4AE18-A9A7-4EA5-A93C-B021A03AF76D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EF06DC5A-EEFE-4FEE-97B9-94BB93680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31B6B83E-F171-4C21-85AD-D6385CBF2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996C4-18F0-4B1E-A2AC-D713F3D4E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763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06ACA22-5199-4D3D-BF65-390E208EA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EA26488-7C90-4BB2-BBC3-5448C09412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377B764D-10C8-401C-A950-9FF2AB1040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D27771C3-77B3-490B-A3D5-BA2363192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4AE18-A9A7-4EA5-A93C-B021A03AF76D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7B8C65FD-1DC7-434E-9077-DC37EF865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CECDB15A-F55B-43CD-9F14-ACCED46EA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996C4-18F0-4B1E-A2AC-D713F3D4E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53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2524301-112F-457C-AD75-F82FD26BD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51930481-ADEC-4FF6-BAE8-249F9F4ADB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E06CCC1A-94AC-4393-81EF-5497CE35A3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3D9FFD7A-33F9-471F-8471-6798C1428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4AE18-A9A7-4EA5-A93C-B021A03AF76D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CFE0698C-32E1-4936-8ECF-516EFCC54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A32473BF-8C1D-4FD5-A378-D74B0F22A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996C4-18F0-4B1E-A2AC-D713F3D4E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132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E4BAB834-13FC-43E1-8803-22471169D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1E8E6AAC-FED0-4D32-B23F-2BBCAC9F06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D6D4A46C-28DB-44EA-9E00-0CB900E9C2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F4AE18-A9A7-4EA5-A93C-B021A03AF76D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FE3DDFE8-BD73-49F5-B373-F5B32B92AA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68A34B3-9E21-41EA-A6B4-7295635C9E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1996C4-18F0-4B1E-A2AC-D713F3D4E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41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w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569835"/>
            <a:ext cx="9144000" cy="2867746"/>
          </a:xfrm>
        </p:spPr>
        <p:txBody>
          <a:bodyPr>
            <a:normAutofit/>
          </a:bodyPr>
          <a:lstStyle/>
          <a:p>
            <a:r>
              <a:rPr lang="hr-HR" dirty="0"/>
              <a:t>Sve što je napisano </a:t>
            </a:r>
            <a:r>
              <a:rPr lang="hr-HR" b="1" dirty="0">
                <a:solidFill>
                  <a:srgbClr val="FF0000"/>
                </a:solidFill>
              </a:rPr>
              <a:t>crvenom</a:t>
            </a:r>
            <a:r>
              <a:rPr lang="hr-HR" dirty="0"/>
              <a:t> bojom treba zapisati u bilježnice!</a:t>
            </a:r>
          </a:p>
        </p:txBody>
      </p:sp>
    </p:spTree>
    <p:extLst>
      <p:ext uri="{BB962C8B-B14F-4D97-AF65-F5344CB8AC3E}">
        <p14:creationId xmlns:p14="http://schemas.microsoft.com/office/powerpoint/2010/main" val="22482902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CC02A724-5331-42CD-B814-F1E60E20B5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817" y="18935"/>
            <a:ext cx="7057183" cy="6839065"/>
          </a:xfrm>
          <a:prstGeom prst="rect">
            <a:avLst/>
          </a:prstGeom>
        </p:spPr>
      </p:pic>
      <p:sp>
        <p:nvSpPr>
          <p:cNvPr id="4" name="Naslov 3">
            <a:extLst>
              <a:ext uri="{FF2B5EF4-FFF2-40B4-BE49-F238E27FC236}">
                <a16:creationId xmlns:a16="http://schemas.microsoft.com/office/drawing/2014/main" id="{BEC13886-3014-46FB-96D1-7C7E23A83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683" y="1378634"/>
            <a:ext cx="5126182" cy="1995143"/>
          </a:xfrm>
        </p:spPr>
        <p:txBody>
          <a:bodyPr>
            <a:noAutofit/>
          </a:bodyPr>
          <a:lstStyle/>
          <a:p>
            <a:r>
              <a:rPr lang="hr-HR" sz="3600" dirty="0"/>
              <a:t>Najznačajniji uzdužni prometni pravac je </a:t>
            </a:r>
            <a:r>
              <a:rPr lang="hr-HR" sz="3600" b="1" dirty="0"/>
              <a:t>posavski</a:t>
            </a:r>
            <a:r>
              <a:rPr lang="hr-H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Naslov 3">
            <a:extLst>
              <a:ext uri="{FF2B5EF4-FFF2-40B4-BE49-F238E27FC236}">
                <a16:creationId xmlns:a16="http://schemas.microsoft.com/office/drawing/2014/main" id="{325BB121-C7F2-4878-910F-5E6178C58A63}"/>
              </a:ext>
            </a:extLst>
          </p:cNvPr>
          <p:cNvSpPr txBox="1">
            <a:spLocks/>
          </p:cNvSpPr>
          <p:nvPr/>
        </p:nvSpPr>
        <p:spPr>
          <a:xfrm>
            <a:off x="564205" y="3790233"/>
            <a:ext cx="4357992" cy="18412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3600" dirty="0"/>
              <a:t>Koje gradove u Hrvatskoj on povezuje?</a:t>
            </a:r>
            <a:endParaRPr lang="en-US" sz="3600" dirty="0"/>
          </a:p>
        </p:txBody>
      </p:sp>
      <p:sp>
        <p:nvSpPr>
          <p:cNvPr id="7" name="Prostoručno: oblik 6">
            <a:extLst>
              <a:ext uri="{FF2B5EF4-FFF2-40B4-BE49-F238E27FC236}">
                <a16:creationId xmlns:a16="http://schemas.microsoft.com/office/drawing/2014/main" id="{1525FF87-6DC9-4FCB-9A2B-37D44124E714}"/>
              </a:ext>
            </a:extLst>
          </p:cNvPr>
          <p:cNvSpPr/>
          <p:nvPr/>
        </p:nvSpPr>
        <p:spPr>
          <a:xfrm>
            <a:off x="5503723" y="41564"/>
            <a:ext cx="6580909" cy="2674140"/>
          </a:xfrm>
          <a:custGeom>
            <a:avLst/>
            <a:gdLst>
              <a:gd name="connsiteX0" fmla="*/ 0 w 6580909"/>
              <a:gd name="connsiteY0" fmla="*/ 0 h 2674140"/>
              <a:gd name="connsiteX1" fmla="*/ 96982 w 6580909"/>
              <a:gd name="connsiteY1" fmla="*/ 69272 h 2674140"/>
              <a:gd name="connsiteX2" fmla="*/ 152400 w 6580909"/>
              <a:gd name="connsiteY2" fmla="*/ 96981 h 2674140"/>
              <a:gd name="connsiteX3" fmla="*/ 249382 w 6580909"/>
              <a:gd name="connsiteY3" fmla="*/ 124691 h 2674140"/>
              <a:gd name="connsiteX4" fmla="*/ 277091 w 6580909"/>
              <a:gd name="connsiteY4" fmla="*/ 166254 h 2674140"/>
              <a:gd name="connsiteX5" fmla="*/ 318655 w 6580909"/>
              <a:gd name="connsiteY5" fmla="*/ 207818 h 2674140"/>
              <a:gd name="connsiteX6" fmla="*/ 346364 w 6580909"/>
              <a:gd name="connsiteY6" fmla="*/ 332509 h 2674140"/>
              <a:gd name="connsiteX7" fmla="*/ 415637 w 6580909"/>
              <a:gd name="connsiteY7" fmla="*/ 415636 h 2674140"/>
              <a:gd name="connsiteX8" fmla="*/ 429491 w 6580909"/>
              <a:gd name="connsiteY8" fmla="*/ 457200 h 2674140"/>
              <a:gd name="connsiteX9" fmla="*/ 471055 w 6580909"/>
              <a:gd name="connsiteY9" fmla="*/ 484909 h 2674140"/>
              <a:gd name="connsiteX10" fmla="*/ 554182 w 6580909"/>
              <a:gd name="connsiteY10" fmla="*/ 554181 h 2674140"/>
              <a:gd name="connsiteX11" fmla="*/ 581891 w 6580909"/>
              <a:gd name="connsiteY11" fmla="*/ 595745 h 2674140"/>
              <a:gd name="connsiteX12" fmla="*/ 678873 w 6580909"/>
              <a:gd name="connsiteY12" fmla="*/ 678872 h 2674140"/>
              <a:gd name="connsiteX13" fmla="*/ 720437 w 6580909"/>
              <a:gd name="connsiteY13" fmla="*/ 692727 h 2674140"/>
              <a:gd name="connsiteX14" fmla="*/ 817419 w 6580909"/>
              <a:gd name="connsiteY14" fmla="*/ 803563 h 2674140"/>
              <a:gd name="connsiteX15" fmla="*/ 845128 w 6580909"/>
              <a:gd name="connsiteY15" fmla="*/ 845127 h 2674140"/>
              <a:gd name="connsiteX16" fmla="*/ 858982 w 6580909"/>
              <a:gd name="connsiteY16" fmla="*/ 1080654 h 2674140"/>
              <a:gd name="connsiteX17" fmla="*/ 983673 w 6580909"/>
              <a:gd name="connsiteY17" fmla="*/ 1122218 h 2674140"/>
              <a:gd name="connsiteX18" fmla="*/ 1025237 w 6580909"/>
              <a:gd name="connsiteY18" fmla="*/ 1149927 h 2674140"/>
              <a:gd name="connsiteX19" fmla="*/ 1080655 w 6580909"/>
              <a:gd name="connsiteY19" fmla="*/ 1163781 h 2674140"/>
              <a:gd name="connsiteX20" fmla="*/ 1122219 w 6580909"/>
              <a:gd name="connsiteY20" fmla="*/ 1177636 h 2674140"/>
              <a:gd name="connsiteX21" fmla="*/ 1177637 w 6580909"/>
              <a:gd name="connsiteY21" fmla="*/ 1191491 h 2674140"/>
              <a:gd name="connsiteX22" fmla="*/ 1260764 w 6580909"/>
              <a:gd name="connsiteY22" fmla="*/ 1219200 h 2674140"/>
              <a:gd name="connsiteX23" fmla="*/ 1302328 w 6580909"/>
              <a:gd name="connsiteY23" fmla="*/ 1233054 h 2674140"/>
              <a:gd name="connsiteX24" fmla="*/ 1371600 w 6580909"/>
              <a:gd name="connsiteY24" fmla="*/ 1246909 h 2674140"/>
              <a:gd name="connsiteX25" fmla="*/ 1496291 w 6580909"/>
              <a:gd name="connsiteY25" fmla="*/ 1288472 h 2674140"/>
              <a:gd name="connsiteX26" fmla="*/ 1593273 w 6580909"/>
              <a:gd name="connsiteY26" fmla="*/ 1316181 h 2674140"/>
              <a:gd name="connsiteX27" fmla="*/ 1745673 w 6580909"/>
              <a:gd name="connsiteY27" fmla="*/ 1302327 h 2674140"/>
              <a:gd name="connsiteX28" fmla="*/ 1787237 w 6580909"/>
              <a:gd name="connsiteY28" fmla="*/ 1260763 h 2674140"/>
              <a:gd name="connsiteX29" fmla="*/ 1967346 w 6580909"/>
              <a:gd name="connsiteY29" fmla="*/ 1219200 h 2674140"/>
              <a:gd name="connsiteX30" fmla="*/ 2119746 w 6580909"/>
              <a:gd name="connsiteY30" fmla="*/ 1260763 h 2674140"/>
              <a:gd name="connsiteX31" fmla="*/ 2216728 w 6580909"/>
              <a:gd name="connsiteY31" fmla="*/ 1371600 h 2674140"/>
              <a:gd name="connsiteX32" fmla="*/ 2313709 w 6580909"/>
              <a:gd name="connsiteY32" fmla="*/ 1399309 h 2674140"/>
              <a:gd name="connsiteX33" fmla="*/ 2438400 w 6580909"/>
              <a:gd name="connsiteY33" fmla="*/ 1454727 h 2674140"/>
              <a:gd name="connsiteX34" fmla="*/ 2770909 w 6580909"/>
              <a:gd name="connsiteY34" fmla="*/ 1468581 h 2674140"/>
              <a:gd name="connsiteX35" fmla="*/ 2867891 w 6580909"/>
              <a:gd name="connsiteY35" fmla="*/ 1524000 h 2674140"/>
              <a:gd name="connsiteX36" fmla="*/ 2923309 w 6580909"/>
              <a:gd name="connsiteY36" fmla="*/ 1537854 h 2674140"/>
              <a:gd name="connsiteX37" fmla="*/ 2964873 w 6580909"/>
              <a:gd name="connsiteY37" fmla="*/ 1551709 h 2674140"/>
              <a:gd name="connsiteX38" fmla="*/ 3006437 w 6580909"/>
              <a:gd name="connsiteY38" fmla="*/ 1593272 h 2674140"/>
              <a:gd name="connsiteX39" fmla="*/ 3048000 w 6580909"/>
              <a:gd name="connsiteY39" fmla="*/ 1607127 h 2674140"/>
              <a:gd name="connsiteX40" fmla="*/ 3089564 w 6580909"/>
              <a:gd name="connsiteY40" fmla="*/ 1634836 h 2674140"/>
              <a:gd name="connsiteX41" fmla="*/ 3144982 w 6580909"/>
              <a:gd name="connsiteY41" fmla="*/ 1759527 h 2674140"/>
              <a:gd name="connsiteX42" fmla="*/ 3186546 w 6580909"/>
              <a:gd name="connsiteY42" fmla="*/ 1814945 h 2674140"/>
              <a:gd name="connsiteX43" fmla="*/ 3269673 w 6580909"/>
              <a:gd name="connsiteY43" fmla="*/ 1842654 h 2674140"/>
              <a:gd name="connsiteX44" fmla="*/ 3311237 w 6580909"/>
              <a:gd name="connsiteY44" fmla="*/ 1884218 h 2674140"/>
              <a:gd name="connsiteX45" fmla="*/ 3394364 w 6580909"/>
              <a:gd name="connsiteY45" fmla="*/ 1925781 h 2674140"/>
              <a:gd name="connsiteX46" fmla="*/ 3505200 w 6580909"/>
              <a:gd name="connsiteY46" fmla="*/ 2036618 h 2674140"/>
              <a:gd name="connsiteX47" fmla="*/ 3546764 w 6580909"/>
              <a:gd name="connsiteY47" fmla="*/ 2078181 h 2674140"/>
              <a:gd name="connsiteX48" fmla="*/ 3588328 w 6580909"/>
              <a:gd name="connsiteY48" fmla="*/ 2092036 h 2674140"/>
              <a:gd name="connsiteX49" fmla="*/ 3616037 w 6580909"/>
              <a:gd name="connsiteY49" fmla="*/ 2133600 h 2674140"/>
              <a:gd name="connsiteX50" fmla="*/ 3699164 w 6580909"/>
              <a:gd name="connsiteY50" fmla="*/ 2161309 h 2674140"/>
              <a:gd name="connsiteX51" fmla="*/ 3726873 w 6580909"/>
              <a:gd name="connsiteY51" fmla="*/ 2202872 h 2674140"/>
              <a:gd name="connsiteX52" fmla="*/ 3768437 w 6580909"/>
              <a:gd name="connsiteY52" fmla="*/ 2216727 h 2674140"/>
              <a:gd name="connsiteX53" fmla="*/ 3810000 w 6580909"/>
              <a:gd name="connsiteY53" fmla="*/ 2244436 h 2674140"/>
              <a:gd name="connsiteX54" fmla="*/ 3837709 w 6580909"/>
              <a:gd name="connsiteY54" fmla="*/ 2286000 h 2674140"/>
              <a:gd name="connsiteX55" fmla="*/ 4114800 w 6580909"/>
              <a:gd name="connsiteY55" fmla="*/ 2299854 h 2674140"/>
              <a:gd name="connsiteX56" fmla="*/ 4156364 w 6580909"/>
              <a:gd name="connsiteY56" fmla="*/ 2313709 h 2674140"/>
              <a:gd name="connsiteX57" fmla="*/ 4197928 w 6580909"/>
              <a:gd name="connsiteY57" fmla="*/ 2355272 h 2674140"/>
              <a:gd name="connsiteX58" fmla="*/ 4281055 w 6580909"/>
              <a:gd name="connsiteY58" fmla="*/ 2382981 h 2674140"/>
              <a:gd name="connsiteX59" fmla="*/ 4710546 w 6580909"/>
              <a:gd name="connsiteY59" fmla="*/ 2410691 h 2674140"/>
              <a:gd name="connsiteX60" fmla="*/ 5126182 w 6580909"/>
              <a:gd name="connsiteY60" fmla="*/ 2452254 h 2674140"/>
              <a:gd name="connsiteX61" fmla="*/ 5181600 w 6580909"/>
              <a:gd name="connsiteY61" fmla="*/ 2466109 h 2674140"/>
              <a:gd name="connsiteX62" fmla="*/ 5223164 w 6580909"/>
              <a:gd name="connsiteY62" fmla="*/ 2493818 h 2674140"/>
              <a:gd name="connsiteX63" fmla="*/ 5264728 w 6580909"/>
              <a:gd name="connsiteY63" fmla="*/ 2507672 h 2674140"/>
              <a:gd name="connsiteX64" fmla="*/ 5306291 w 6580909"/>
              <a:gd name="connsiteY64" fmla="*/ 2535381 h 2674140"/>
              <a:gd name="connsiteX65" fmla="*/ 5347855 w 6580909"/>
              <a:gd name="connsiteY65" fmla="*/ 2549236 h 2674140"/>
              <a:gd name="connsiteX66" fmla="*/ 5902037 w 6580909"/>
              <a:gd name="connsiteY66" fmla="*/ 2563091 h 2674140"/>
              <a:gd name="connsiteX67" fmla="*/ 5957455 w 6580909"/>
              <a:gd name="connsiteY67" fmla="*/ 2604654 h 2674140"/>
              <a:gd name="connsiteX68" fmla="*/ 5999019 w 6580909"/>
              <a:gd name="connsiteY68" fmla="*/ 2618509 h 2674140"/>
              <a:gd name="connsiteX69" fmla="*/ 6580909 w 6580909"/>
              <a:gd name="connsiteY69" fmla="*/ 2646218 h 2674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6580909" h="2674140">
                <a:moveTo>
                  <a:pt x="0" y="0"/>
                </a:moveTo>
                <a:cubicBezTo>
                  <a:pt x="180102" y="72040"/>
                  <a:pt x="-8375" y="-18524"/>
                  <a:pt x="96982" y="69272"/>
                </a:cubicBezTo>
                <a:cubicBezTo>
                  <a:pt x="112848" y="82494"/>
                  <a:pt x="133417" y="88845"/>
                  <a:pt x="152400" y="96981"/>
                </a:cubicBezTo>
                <a:cubicBezTo>
                  <a:pt x="180227" y="108907"/>
                  <a:pt x="221259" y="117660"/>
                  <a:pt x="249382" y="124691"/>
                </a:cubicBezTo>
                <a:cubicBezTo>
                  <a:pt x="258618" y="138545"/>
                  <a:pt x="266431" y="153462"/>
                  <a:pt x="277091" y="166254"/>
                </a:cubicBezTo>
                <a:cubicBezTo>
                  <a:pt x="289634" y="181306"/>
                  <a:pt x="307787" y="191515"/>
                  <a:pt x="318655" y="207818"/>
                </a:cubicBezTo>
                <a:cubicBezTo>
                  <a:pt x="335555" y="233168"/>
                  <a:pt x="341337" y="317428"/>
                  <a:pt x="346364" y="332509"/>
                </a:cubicBezTo>
                <a:cubicBezTo>
                  <a:pt x="356008" y="361441"/>
                  <a:pt x="396346" y="396345"/>
                  <a:pt x="415637" y="415636"/>
                </a:cubicBezTo>
                <a:cubicBezTo>
                  <a:pt x="420255" y="429491"/>
                  <a:pt x="420368" y="445796"/>
                  <a:pt x="429491" y="457200"/>
                </a:cubicBezTo>
                <a:cubicBezTo>
                  <a:pt x="439893" y="470202"/>
                  <a:pt x="458263" y="474249"/>
                  <a:pt x="471055" y="484909"/>
                </a:cubicBezTo>
                <a:cubicBezTo>
                  <a:pt x="577736" y="573808"/>
                  <a:pt x="450984" y="485381"/>
                  <a:pt x="554182" y="554181"/>
                </a:cubicBezTo>
                <a:cubicBezTo>
                  <a:pt x="563418" y="568036"/>
                  <a:pt x="571055" y="583102"/>
                  <a:pt x="581891" y="595745"/>
                </a:cubicBezTo>
                <a:cubicBezTo>
                  <a:pt x="607458" y="625573"/>
                  <a:pt x="642104" y="660487"/>
                  <a:pt x="678873" y="678872"/>
                </a:cubicBezTo>
                <a:cubicBezTo>
                  <a:pt x="691935" y="685403"/>
                  <a:pt x="706582" y="688109"/>
                  <a:pt x="720437" y="692727"/>
                </a:cubicBezTo>
                <a:cubicBezTo>
                  <a:pt x="785091" y="789709"/>
                  <a:pt x="748146" y="757381"/>
                  <a:pt x="817419" y="803563"/>
                </a:cubicBezTo>
                <a:cubicBezTo>
                  <a:pt x="826655" y="817418"/>
                  <a:pt x="842658" y="828660"/>
                  <a:pt x="845128" y="845127"/>
                </a:cubicBezTo>
                <a:cubicBezTo>
                  <a:pt x="856794" y="922902"/>
                  <a:pt x="823811" y="1010312"/>
                  <a:pt x="858982" y="1080654"/>
                </a:cubicBezTo>
                <a:cubicBezTo>
                  <a:pt x="878575" y="1119841"/>
                  <a:pt x="947219" y="1097916"/>
                  <a:pt x="983673" y="1122218"/>
                </a:cubicBezTo>
                <a:cubicBezTo>
                  <a:pt x="997528" y="1131454"/>
                  <a:pt x="1009932" y="1143368"/>
                  <a:pt x="1025237" y="1149927"/>
                </a:cubicBezTo>
                <a:cubicBezTo>
                  <a:pt x="1042739" y="1157428"/>
                  <a:pt x="1062346" y="1158550"/>
                  <a:pt x="1080655" y="1163781"/>
                </a:cubicBezTo>
                <a:cubicBezTo>
                  <a:pt x="1094697" y="1167793"/>
                  <a:pt x="1108177" y="1173624"/>
                  <a:pt x="1122219" y="1177636"/>
                </a:cubicBezTo>
                <a:cubicBezTo>
                  <a:pt x="1140528" y="1182867"/>
                  <a:pt x="1159399" y="1186019"/>
                  <a:pt x="1177637" y="1191491"/>
                </a:cubicBezTo>
                <a:cubicBezTo>
                  <a:pt x="1205613" y="1199884"/>
                  <a:pt x="1233055" y="1209964"/>
                  <a:pt x="1260764" y="1219200"/>
                </a:cubicBezTo>
                <a:cubicBezTo>
                  <a:pt x="1274619" y="1223818"/>
                  <a:pt x="1288008" y="1230190"/>
                  <a:pt x="1302328" y="1233054"/>
                </a:cubicBezTo>
                <a:cubicBezTo>
                  <a:pt x="1325419" y="1237672"/>
                  <a:pt x="1348958" y="1240440"/>
                  <a:pt x="1371600" y="1246909"/>
                </a:cubicBezTo>
                <a:cubicBezTo>
                  <a:pt x="1413726" y="1258945"/>
                  <a:pt x="1454165" y="1276436"/>
                  <a:pt x="1496291" y="1288472"/>
                </a:cubicBezTo>
                <a:lnTo>
                  <a:pt x="1593273" y="1316181"/>
                </a:lnTo>
                <a:cubicBezTo>
                  <a:pt x="1644073" y="1311563"/>
                  <a:pt x="1696626" y="1316340"/>
                  <a:pt x="1745673" y="1302327"/>
                </a:cubicBezTo>
                <a:cubicBezTo>
                  <a:pt x="1764513" y="1296944"/>
                  <a:pt x="1770109" y="1270278"/>
                  <a:pt x="1787237" y="1260763"/>
                </a:cubicBezTo>
                <a:cubicBezTo>
                  <a:pt x="1839902" y="1231504"/>
                  <a:pt x="1910144" y="1227371"/>
                  <a:pt x="1967346" y="1219200"/>
                </a:cubicBezTo>
                <a:cubicBezTo>
                  <a:pt x="2018815" y="1225633"/>
                  <a:pt x="2081141" y="1216643"/>
                  <a:pt x="2119746" y="1260763"/>
                </a:cubicBezTo>
                <a:cubicBezTo>
                  <a:pt x="2170547" y="1318821"/>
                  <a:pt x="2154381" y="1344880"/>
                  <a:pt x="2216728" y="1371600"/>
                </a:cubicBezTo>
                <a:cubicBezTo>
                  <a:pt x="2278889" y="1398240"/>
                  <a:pt x="2259777" y="1372343"/>
                  <a:pt x="2313709" y="1399309"/>
                </a:cubicBezTo>
                <a:cubicBezTo>
                  <a:pt x="2367637" y="1426273"/>
                  <a:pt x="2360418" y="1451478"/>
                  <a:pt x="2438400" y="1454727"/>
                </a:cubicBezTo>
                <a:lnTo>
                  <a:pt x="2770909" y="1468581"/>
                </a:lnTo>
                <a:cubicBezTo>
                  <a:pt x="2898043" y="1510960"/>
                  <a:pt x="2700129" y="1440119"/>
                  <a:pt x="2867891" y="1524000"/>
                </a:cubicBezTo>
                <a:cubicBezTo>
                  <a:pt x="2884922" y="1532515"/>
                  <a:pt x="2905000" y="1532623"/>
                  <a:pt x="2923309" y="1537854"/>
                </a:cubicBezTo>
                <a:cubicBezTo>
                  <a:pt x="2937351" y="1541866"/>
                  <a:pt x="2951018" y="1547091"/>
                  <a:pt x="2964873" y="1551709"/>
                </a:cubicBezTo>
                <a:cubicBezTo>
                  <a:pt x="2978728" y="1565563"/>
                  <a:pt x="2990134" y="1582404"/>
                  <a:pt x="3006437" y="1593272"/>
                </a:cubicBezTo>
                <a:cubicBezTo>
                  <a:pt x="3018588" y="1601373"/>
                  <a:pt x="3034938" y="1600596"/>
                  <a:pt x="3048000" y="1607127"/>
                </a:cubicBezTo>
                <a:cubicBezTo>
                  <a:pt x="3062893" y="1614574"/>
                  <a:pt x="3075709" y="1625600"/>
                  <a:pt x="3089564" y="1634836"/>
                </a:cubicBezTo>
                <a:cubicBezTo>
                  <a:pt x="3117724" y="1719315"/>
                  <a:pt x="3103817" y="1701895"/>
                  <a:pt x="3144982" y="1759527"/>
                </a:cubicBezTo>
                <a:cubicBezTo>
                  <a:pt x="3158403" y="1778317"/>
                  <a:pt x="3167333" y="1802136"/>
                  <a:pt x="3186546" y="1814945"/>
                </a:cubicBezTo>
                <a:cubicBezTo>
                  <a:pt x="3210848" y="1831147"/>
                  <a:pt x="3269673" y="1842654"/>
                  <a:pt x="3269673" y="1842654"/>
                </a:cubicBezTo>
                <a:cubicBezTo>
                  <a:pt x="3283528" y="1856509"/>
                  <a:pt x="3294934" y="1873350"/>
                  <a:pt x="3311237" y="1884218"/>
                </a:cubicBezTo>
                <a:cubicBezTo>
                  <a:pt x="3413264" y="1952236"/>
                  <a:pt x="3289719" y="1834217"/>
                  <a:pt x="3394364" y="1925781"/>
                </a:cubicBezTo>
                <a:cubicBezTo>
                  <a:pt x="3394385" y="1925799"/>
                  <a:pt x="3490410" y="2021828"/>
                  <a:pt x="3505200" y="2036618"/>
                </a:cubicBezTo>
                <a:cubicBezTo>
                  <a:pt x="3519055" y="2050473"/>
                  <a:pt x="3528176" y="2071985"/>
                  <a:pt x="3546764" y="2078181"/>
                </a:cubicBezTo>
                <a:lnTo>
                  <a:pt x="3588328" y="2092036"/>
                </a:lnTo>
                <a:cubicBezTo>
                  <a:pt x="3597564" y="2105891"/>
                  <a:pt x="3601917" y="2124775"/>
                  <a:pt x="3616037" y="2133600"/>
                </a:cubicBezTo>
                <a:cubicBezTo>
                  <a:pt x="3640805" y="2149080"/>
                  <a:pt x="3699164" y="2161309"/>
                  <a:pt x="3699164" y="2161309"/>
                </a:cubicBezTo>
                <a:cubicBezTo>
                  <a:pt x="3708400" y="2175163"/>
                  <a:pt x="3713871" y="2192470"/>
                  <a:pt x="3726873" y="2202872"/>
                </a:cubicBezTo>
                <a:cubicBezTo>
                  <a:pt x="3738277" y="2211995"/>
                  <a:pt x="3755375" y="2210196"/>
                  <a:pt x="3768437" y="2216727"/>
                </a:cubicBezTo>
                <a:cubicBezTo>
                  <a:pt x="3783330" y="2224174"/>
                  <a:pt x="3796146" y="2235200"/>
                  <a:pt x="3810000" y="2244436"/>
                </a:cubicBezTo>
                <a:cubicBezTo>
                  <a:pt x="3819236" y="2258291"/>
                  <a:pt x="3821326" y="2283021"/>
                  <a:pt x="3837709" y="2286000"/>
                </a:cubicBezTo>
                <a:cubicBezTo>
                  <a:pt x="3928696" y="2302543"/>
                  <a:pt x="4022669" y="2291843"/>
                  <a:pt x="4114800" y="2299854"/>
                </a:cubicBezTo>
                <a:cubicBezTo>
                  <a:pt x="4129349" y="2301119"/>
                  <a:pt x="4142509" y="2309091"/>
                  <a:pt x="4156364" y="2313709"/>
                </a:cubicBezTo>
                <a:cubicBezTo>
                  <a:pt x="4170219" y="2327563"/>
                  <a:pt x="4180800" y="2345757"/>
                  <a:pt x="4197928" y="2355272"/>
                </a:cubicBezTo>
                <a:cubicBezTo>
                  <a:pt x="4223460" y="2369456"/>
                  <a:pt x="4253346" y="2373745"/>
                  <a:pt x="4281055" y="2382981"/>
                </a:cubicBezTo>
                <a:cubicBezTo>
                  <a:pt x="4445373" y="2437754"/>
                  <a:pt x="4307998" y="2396314"/>
                  <a:pt x="4710546" y="2410691"/>
                </a:cubicBezTo>
                <a:cubicBezTo>
                  <a:pt x="4958923" y="2452087"/>
                  <a:pt x="4820704" y="2435284"/>
                  <a:pt x="5126182" y="2452254"/>
                </a:cubicBezTo>
                <a:cubicBezTo>
                  <a:pt x="5144655" y="2456872"/>
                  <a:pt x="5164098" y="2458608"/>
                  <a:pt x="5181600" y="2466109"/>
                </a:cubicBezTo>
                <a:cubicBezTo>
                  <a:pt x="5196905" y="2472668"/>
                  <a:pt x="5208271" y="2486372"/>
                  <a:pt x="5223164" y="2493818"/>
                </a:cubicBezTo>
                <a:cubicBezTo>
                  <a:pt x="5236226" y="2500349"/>
                  <a:pt x="5250873" y="2503054"/>
                  <a:pt x="5264728" y="2507672"/>
                </a:cubicBezTo>
                <a:cubicBezTo>
                  <a:pt x="5278582" y="2516908"/>
                  <a:pt x="5291398" y="2527934"/>
                  <a:pt x="5306291" y="2535381"/>
                </a:cubicBezTo>
                <a:cubicBezTo>
                  <a:pt x="5319353" y="2541912"/>
                  <a:pt x="5333267" y="2548557"/>
                  <a:pt x="5347855" y="2549236"/>
                </a:cubicBezTo>
                <a:cubicBezTo>
                  <a:pt x="5532440" y="2557822"/>
                  <a:pt x="5717310" y="2558473"/>
                  <a:pt x="5902037" y="2563091"/>
                </a:cubicBezTo>
                <a:cubicBezTo>
                  <a:pt x="5920510" y="2576945"/>
                  <a:pt x="5937407" y="2593198"/>
                  <a:pt x="5957455" y="2604654"/>
                </a:cubicBezTo>
                <a:cubicBezTo>
                  <a:pt x="5970135" y="2611900"/>
                  <a:pt x="5985596" y="2612756"/>
                  <a:pt x="5999019" y="2618509"/>
                </a:cubicBezTo>
                <a:cubicBezTo>
                  <a:pt x="6246796" y="2724700"/>
                  <a:pt x="5733028" y="2646218"/>
                  <a:pt x="6580909" y="2646218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upa 12">
            <a:extLst>
              <a:ext uri="{FF2B5EF4-FFF2-40B4-BE49-F238E27FC236}">
                <a16:creationId xmlns:a16="http://schemas.microsoft.com/office/drawing/2014/main" id="{07F5226F-0FA3-40FE-8C99-44F35BC44929}"/>
              </a:ext>
            </a:extLst>
          </p:cNvPr>
          <p:cNvGrpSpPr/>
          <p:nvPr/>
        </p:nvGrpSpPr>
        <p:grpSpPr>
          <a:xfrm>
            <a:off x="7599223" y="1378634"/>
            <a:ext cx="370609" cy="671839"/>
            <a:chOff x="7692736" y="1378634"/>
            <a:chExt cx="370609" cy="671839"/>
          </a:xfrm>
        </p:grpSpPr>
        <p:sp>
          <p:nvSpPr>
            <p:cNvPr id="15" name="Elipsa 14">
              <a:extLst>
                <a:ext uri="{FF2B5EF4-FFF2-40B4-BE49-F238E27FC236}">
                  <a16:creationId xmlns:a16="http://schemas.microsoft.com/office/drawing/2014/main" id="{F82BF7C2-58B5-414D-B911-C80F8DAA580C}"/>
                </a:ext>
              </a:extLst>
            </p:cNvPr>
            <p:cNvSpPr/>
            <p:nvPr/>
          </p:nvSpPr>
          <p:spPr>
            <a:xfrm>
              <a:off x="7883236" y="1378634"/>
              <a:ext cx="180109" cy="13854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Pravokutnik 9">
              <a:extLst>
                <a:ext uri="{FF2B5EF4-FFF2-40B4-BE49-F238E27FC236}">
                  <a16:creationId xmlns:a16="http://schemas.microsoft.com/office/drawing/2014/main" id="{074EB887-EB19-4A1A-ACAD-DA55402C9BB2}"/>
                </a:ext>
              </a:extLst>
            </p:cNvPr>
            <p:cNvSpPr/>
            <p:nvPr/>
          </p:nvSpPr>
          <p:spPr>
            <a:xfrm>
              <a:off x="7692736" y="1447906"/>
              <a:ext cx="353290" cy="60256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2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  <a:endPara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0" name="Grupa 19">
            <a:extLst>
              <a:ext uri="{FF2B5EF4-FFF2-40B4-BE49-F238E27FC236}">
                <a16:creationId xmlns:a16="http://schemas.microsoft.com/office/drawing/2014/main" id="{3F9942FE-6E5C-4B6A-9FEC-724CA6B95364}"/>
              </a:ext>
            </a:extLst>
          </p:cNvPr>
          <p:cNvGrpSpPr/>
          <p:nvPr/>
        </p:nvGrpSpPr>
        <p:grpSpPr>
          <a:xfrm>
            <a:off x="8608872" y="1907271"/>
            <a:ext cx="370609" cy="671839"/>
            <a:chOff x="7692736" y="1378634"/>
            <a:chExt cx="370609" cy="671839"/>
          </a:xfrm>
        </p:grpSpPr>
        <p:sp>
          <p:nvSpPr>
            <p:cNvPr id="21" name="Elipsa 20">
              <a:extLst>
                <a:ext uri="{FF2B5EF4-FFF2-40B4-BE49-F238E27FC236}">
                  <a16:creationId xmlns:a16="http://schemas.microsoft.com/office/drawing/2014/main" id="{9E134F35-FA97-4010-B1AD-96C02908307B}"/>
                </a:ext>
              </a:extLst>
            </p:cNvPr>
            <p:cNvSpPr/>
            <p:nvPr/>
          </p:nvSpPr>
          <p:spPr>
            <a:xfrm>
              <a:off x="7883236" y="1378634"/>
              <a:ext cx="180109" cy="13854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Pravokutnik 21">
              <a:extLst>
                <a:ext uri="{FF2B5EF4-FFF2-40B4-BE49-F238E27FC236}">
                  <a16:creationId xmlns:a16="http://schemas.microsoft.com/office/drawing/2014/main" id="{C6C2BF93-1737-42C3-A4BF-5228AE4E553F}"/>
                </a:ext>
              </a:extLst>
            </p:cNvPr>
            <p:cNvSpPr/>
            <p:nvPr/>
          </p:nvSpPr>
          <p:spPr>
            <a:xfrm>
              <a:off x="7692736" y="1447906"/>
              <a:ext cx="353290" cy="60256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2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  <a:endPara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3" name="Grupa 22">
            <a:extLst>
              <a:ext uri="{FF2B5EF4-FFF2-40B4-BE49-F238E27FC236}">
                <a16:creationId xmlns:a16="http://schemas.microsoft.com/office/drawing/2014/main" id="{D8CB5C90-BBF2-4F46-B8E1-E9A86F141E7A}"/>
              </a:ext>
            </a:extLst>
          </p:cNvPr>
          <p:cNvGrpSpPr/>
          <p:nvPr/>
        </p:nvGrpSpPr>
        <p:grpSpPr>
          <a:xfrm>
            <a:off x="10047147" y="2410782"/>
            <a:ext cx="370609" cy="671839"/>
            <a:chOff x="7692736" y="1378634"/>
            <a:chExt cx="370609" cy="671839"/>
          </a:xfrm>
        </p:grpSpPr>
        <p:sp>
          <p:nvSpPr>
            <p:cNvPr id="24" name="Elipsa 23">
              <a:extLst>
                <a:ext uri="{FF2B5EF4-FFF2-40B4-BE49-F238E27FC236}">
                  <a16:creationId xmlns:a16="http://schemas.microsoft.com/office/drawing/2014/main" id="{2CBBCDAF-2928-426C-A2BC-BDC2A3906B48}"/>
                </a:ext>
              </a:extLst>
            </p:cNvPr>
            <p:cNvSpPr/>
            <p:nvPr/>
          </p:nvSpPr>
          <p:spPr>
            <a:xfrm>
              <a:off x="7883236" y="1378634"/>
              <a:ext cx="180109" cy="13854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Pravokutnik 24">
              <a:extLst>
                <a:ext uri="{FF2B5EF4-FFF2-40B4-BE49-F238E27FC236}">
                  <a16:creationId xmlns:a16="http://schemas.microsoft.com/office/drawing/2014/main" id="{E457C48E-6D9D-47C8-B6B9-B9BEB0D1F6E4}"/>
                </a:ext>
              </a:extLst>
            </p:cNvPr>
            <p:cNvSpPr/>
            <p:nvPr/>
          </p:nvSpPr>
          <p:spPr>
            <a:xfrm>
              <a:off x="7692736" y="1447906"/>
              <a:ext cx="353290" cy="60256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2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</a:t>
              </a:r>
              <a:endPara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7" name="Grupa 26">
            <a:extLst>
              <a:ext uri="{FF2B5EF4-FFF2-40B4-BE49-F238E27FC236}">
                <a16:creationId xmlns:a16="http://schemas.microsoft.com/office/drawing/2014/main" id="{FB23BEC9-B2BE-493C-A563-8ABC2A9A334C}"/>
              </a:ext>
            </a:extLst>
          </p:cNvPr>
          <p:cNvGrpSpPr/>
          <p:nvPr/>
        </p:nvGrpSpPr>
        <p:grpSpPr>
          <a:xfrm>
            <a:off x="10766284" y="2506032"/>
            <a:ext cx="370609" cy="671839"/>
            <a:chOff x="7692736" y="1378634"/>
            <a:chExt cx="370609" cy="671839"/>
          </a:xfrm>
        </p:grpSpPr>
        <p:sp>
          <p:nvSpPr>
            <p:cNvPr id="28" name="Elipsa 27">
              <a:extLst>
                <a:ext uri="{FF2B5EF4-FFF2-40B4-BE49-F238E27FC236}">
                  <a16:creationId xmlns:a16="http://schemas.microsoft.com/office/drawing/2014/main" id="{DF901AC8-E66B-4673-9037-430F8D687B41}"/>
                </a:ext>
              </a:extLst>
            </p:cNvPr>
            <p:cNvSpPr/>
            <p:nvPr/>
          </p:nvSpPr>
          <p:spPr>
            <a:xfrm>
              <a:off x="7883236" y="1378634"/>
              <a:ext cx="180109" cy="13854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Pravokutnik 28">
              <a:extLst>
                <a:ext uri="{FF2B5EF4-FFF2-40B4-BE49-F238E27FC236}">
                  <a16:creationId xmlns:a16="http://schemas.microsoft.com/office/drawing/2014/main" id="{7A726CE0-6FEB-4A55-9970-BCA6CF5073B3}"/>
                </a:ext>
              </a:extLst>
            </p:cNvPr>
            <p:cNvSpPr/>
            <p:nvPr/>
          </p:nvSpPr>
          <p:spPr>
            <a:xfrm>
              <a:off x="7692736" y="1447906"/>
              <a:ext cx="353290" cy="60256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2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</a:t>
              </a:r>
              <a:endPara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0" name="Pravokutnik 29">
            <a:extLst>
              <a:ext uri="{FF2B5EF4-FFF2-40B4-BE49-F238E27FC236}">
                <a16:creationId xmlns:a16="http://schemas.microsoft.com/office/drawing/2014/main" id="{59E9FD11-5C1B-43C5-99FA-A45C76235BA0}"/>
              </a:ext>
            </a:extLst>
          </p:cNvPr>
          <p:cNvSpPr/>
          <p:nvPr/>
        </p:nvSpPr>
        <p:spPr>
          <a:xfrm>
            <a:off x="7473521" y="886739"/>
            <a:ext cx="1925310" cy="602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ZAGREB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Pravokutnik 30">
            <a:extLst>
              <a:ext uri="{FF2B5EF4-FFF2-40B4-BE49-F238E27FC236}">
                <a16:creationId xmlns:a16="http://schemas.microsoft.com/office/drawing/2014/main" id="{590FDEC0-099D-400F-9389-6F967C3F6F48}"/>
              </a:ext>
            </a:extLst>
          </p:cNvPr>
          <p:cNvSpPr/>
          <p:nvPr/>
        </p:nvSpPr>
        <p:spPr>
          <a:xfrm>
            <a:off x="7949528" y="1447906"/>
            <a:ext cx="1925310" cy="602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KUTINA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Pravokutnik 31">
            <a:extLst>
              <a:ext uri="{FF2B5EF4-FFF2-40B4-BE49-F238E27FC236}">
                <a16:creationId xmlns:a16="http://schemas.microsoft.com/office/drawing/2014/main" id="{DABDFC3E-A65B-47BC-A87E-63B19710DB3F}"/>
              </a:ext>
            </a:extLst>
          </p:cNvPr>
          <p:cNvSpPr/>
          <p:nvPr/>
        </p:nvSpPr>
        <p:spPr>
          <a:xfrm>
            <a:off x="8838159" y="1903465"/>
            <a:ext cx="1925310" cy="602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SL. BROD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Pravokutnik 32">
            <a:extLst>
              <a:ext uri="{FF2B5EF4-FFF2-40B4-BE49-F238E27FC236}">
                <a16:creationId xmlns:a16="http://schemas.microsoft.com/office/drawing/2014/main" id="{8EDB08A5-917F-4FAB-9657-4A18162E9F51}"/>
              </a:ext>
            </a:extLst>
          </p:cNvPr>
          <p:cNvSpPr/>
          <p:nvPr/>
        </p:nvSpPr>
        <p:spPr>
          <a:xfrm>
            <a:off x="10630376" y="2055416"/>
            <a:ext cx="1925310" cy="602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ŽUPANJA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97747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7" grpId="0" animBg="1"/>
      <p:bldP spid="30" grpId="0"/>
      <p:bldP spid="31" grpId="0"/>
      <p:bldP spid="32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BEC13886-3014-46FB-96D1-7C7E23A83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2783" y="757678"/>
            <a:ext cx="7866434" cy="817418"/>
          </a:xfrm>
        </p:spPr>
        <p:txBody>
          <a:bodyPr>
            <a:noAutofit/>
          </a:bodyPr>
          <a:lstStyle/>
          <a:p>
            <a:pPr algn="ctr"/>
            <a:r>
              <a:rPr lang="hr-HR" sz="2800" dirty="0"/>
              <a:t>Na posavskom prometnom pravcu izgrađena je autocesta (A3) i dvokolosječna elektrificirana pruga.</a:t>
            </a:r>
            <a:endParaRPr lang="en-US" sz="2800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647B6824-8BC0-4759-972E-C7172DF4B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27" y="2502942"/>
            <a:ext cx="5862374" cy="3438381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0A1B3F50-23B8-41AE-8380-5D45D547C2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502941"/>
            <a:ext cx="5848585" cy="3438381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788E6D30-65DD-4E16-B340-8BF6265C900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421" y="2619378"/>
            <a:ext cx="1396923" cy="81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385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>
            <a:extLst>
              <a:ext uri="{FF2B5EF4-FFF2-40B4-BE49-F238E27FC236}">
                <a16:creationId xmlns:a16="http://schemas.microsoft.com/office/drawing/2014/main" id="{CD47E3B6-4026-4C4E-B5FA-9CA7DDBF1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9652"/>
            <a:ext cx="12192000" cy="665018"/>
          </a:xfrm>
        </p:spPr>
        <p:txBody>
          <a:bodyPr>
            <a:normAutofit fontScale="90000"/>
          </a:bodyPr>
          <a:lstStyle/>
          <a:p>
            <a:pPr algn="ctr"/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Prometno-geografski položaj Hrvatske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5251ABD3-E377-4D45-9B7B-7755D1D472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2740" y="1302100"/>
            <a:ext cx="10006520" cy="6071465"/>
          </a:xfrm>
        </p:spPr>
        <p:txBody>
          <a:bodyPr>
            <a:normAutofit/>
          </a:bodyPr>
          <a:lstStyle/>
          <a:p>
            <a:r>
              <a:rPr lang="hr-HR" dirty="0"/>
              <a:t>promet – prijevoz ljudi, roba i informacija</a:t>
            </a:r>
          </a:p>
          <a:p>
            <a:r>
              <a:rPr lang="hr-HR" dirty="0"/>
              <a:t>Hrvatska je:</a:t>
            </a:r>
          </a:p>
          <a:p>
            <a:pPr lvl="1"/>
            <a:r>
              <a:rPr lang="hr-HR" dirty="0"/>
              <a:t>tranzitna zemlja – kroz nju prolaze važni međunarodni prometni pravci</a:t>
            </a:r>
          </a:p>
          <a:p>
            <a:pPr lvl="1"/>
            <a:r>
              <a:rPr lang="hr-HR" dirty="0"/>
              <a:t>križišna zemlja – prometni pravci sijeku se u HR</a:t>
            </a:r>
          </a:p>
          <a:p>
            <a:r>
              <a:rPr lang="hr-HR" dirty="0">
                <a:solidFill>
                  <a:srgbClr val="FF0000"/>
                </a:solidFill>
              </a:rPr>
              <a:t>prometni pravci:</a:t>
            </a:r>
          </a:p>
          <a:p>
            <a:pPr lvl="1"/>
            <a:r>
              <a:rPr lang="hr-HR" dirty="0">
                <a:solidFill>
                  <a:srgbClr val="FF0000"/>
                </a:solidFill>
              </a:rPr>
              <a:t>uzdužni (Z</a:t>
            </a:r>
            <a:r>
              <a:rPr lang="hr-HR" dirty="0">
                <a:solidFill>
                  <a:srgbClr val="FF0000"/>
                </a:solidFill>
                <a:sym typeface="Wingdings" panose="05000000000000000000" pitchFamily="2" charset="2"/>
              </a:rPr>
              <a:t>I)</a:t>
            </a:r>
            <a:r>
              <a:rPr lang="hr-HR" dirty="0">
                <a:solidFill>
                  <a:srgbClr val="FF0000"/>
                </a:solidFill>
              </a:rPr>
              <a:t>:</a:t>
            </a:r>
          </a:p>
          <a:p>
            <a:pPr lvl="2"/>
            <a:r>
              <a:rPr lang="hr-HR" dirty="0">
                <a:solidFill>
                  <a:srgbClr val="FF0000"/>
                </a:solidFill>
              </a:rPr>
              <a:t>posavski – Z Europa – JZ Azija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3742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CC02A724-5331-42CD-B814-F1E60E20B5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695" y="10567"/>
            <a:ext cx="7065818" cy="6847433"/>
          </a:xfrm>
          <a:prstGeom prst="rect">
            <a:avLst/>
          </a:prstGeom>
          <a:ln>
            <a:noFill/>
          </a:ln>
        </p:spPr>
      </p:pic>
      <p:sp>
        <p:nvSpPr>
          <p:cNvPr id="2" name="Prostoručno: oblik 1">
            <a:extLst>
              <a:ext uri="{FF2B5EF4-FFF2-40B4-BE49-F238E27FC236}">
                <a16:creationId xmlns:a16="http://schemas.microsoft.com/office/drawing/2014/main" id="{2252A17C-000A-4285-9DB1-95803FE41E4B}"/>
              </a:ext>
            </a:extLst>
          </p:cNvPr>
          <p:cNvSpPr/>
          <p:nvPr/>
        </p:nvSpPr>
        <p:spPr>
          <a:xfrm>
            <a:off x="8795657" y="667657"/>
            <a:ext cx="2365829" cy="1235808"/>
          </a:xfrm>
          <a:custGeom>
            <a:avLst/>
            <a:gdLst>
              <a:gd name="connsiteX0" fmla="*/ 0 w 2365829"/>
              <a:gd name="connsiteY0" fmla="*/ 0 h 1235808"/>
              <a:gd name="connsiteX1" fmla="*/ 101600 w 2365829"/>
              <a:gd name="connsiteY1" fmla="*/ 87086 h 1235808"/>
              <a:gd name="connsiteX2" fmla="*/ 130629 w 2365829"/>
              <a:gd name="connsiteY2" fmla="*/ 130629 h 1235808"/>
              <a:gd name="connsiteX3" fmla="*/ 174172 w 2365829"/>
              <a:gd name="connsiteY3" fmla="*/ 174172 h 1235808"/>
              <a:gd name="connsiteX4" fmla="*/ 203200 w 2365829"/>
              <a:gd name="connsiteY4" fmla="*/ 217714 h 1235808"/>
              <a:gd name="connsiteX5" fmla="*/ 435429 w 2365829"/>
              <a:gd name="connsiteY5" fmla="*/ 232229 h 1235808"/>
              <a:gd name="connsiteX6" fmla="*/ 537029 w 2365829"/>
              <a:gd name="connsiteY6" fmla="*/ 304800 h 1235808"/>
              <a:gd name="connsiteX7" fmla="*/ 595086 w 2365829"/>
              <a:gd name="connsiteY7" fmla="*/ 362857 h 1235808"/>
              <a:gd name="connsiteX8" fmla="*/ 638629 w 2365829"/>
              <a:gd name="connsiteY8" fmla="*/ 391886 h 1235808"/>
              <a:gd name="connsiteX9" fmla="*/ 653143 w 2365829"/>
              <a:gd name="connsiteY9" fmla="*/ 435429 h 1235808"/>
              <a:gd name="connsiteX10" fmla="*/ 740229 w 2365829"/>
              <a:gd name="connsiteY10" fmla="*/ 478972 h 1235808"/>
              <a:gd name="connsiteX11" fmla="*/ 769257 w 2365829"/>
              <a:gd name="connsiteY11" fmla="*/ 522514 h 1235808"/>
              <a:gd name="connsiteX12" fmla="*/ 870857 w 2365829"/>
              <a:gd name="connsiteY12" fmla="*/ 595086 h 1235808"/>
              <a:gd name="connsiteX13" fmla="*/ 899886 w 2365829"/>
              <a:gd name="connsiteY13" fmla="*/ 638629 h 1235808"/>
              <a:gd name="connsiteX14" fmla="*/ 986972 w 2365829"/>
              <a:gd name="connsiteY14" fmla="*/ 725714 h 1235808"/>
              <a:gd name="connsiteX15" fmla="*/ 1016000 w 2365829"/>
              <a:gd name="connsiteY15" fmla="*/ 769257 h 1235808"/>
              <a:gd name="connsiteX16" fmla="*/ 1059543 w 2365829"/>
              <a:gd name="connsiteY16" fmla="*/ 798286 h 1235808"/>
              <a:gd name="connsiteX17" fmla="*/ 1103086 w 2365829"/>
              <a:gd name="connsiteY17" fmla="*/ 841829 h 1235808"/>
              <a:gd name="connsiteX18" fmla="*/ 1190172 w 2365829"/>
              <a:gd name="connsiteY18" fmla="*/ 856343 h 1235808"/>
              <a:gd name="connsiteX19" fmla="*/ 1233714 w 2365829"/>
              <a:gd name="connsiteY19" fmla="*/ 899886 h 1235808"/>
              <a:gd name="connsiteX20" fmla="*/ 1277257 w 2365829"/>
              <a:gd name="connsiteY20" fmla="*/ 928914 h 1235808"/>
              <a:gd name="connsiteX21" fmla="*/ 1320800 w 2365829"/>
              <a:gd name="connsiteY21" fmla="*/ 986972 h 1235808"/>
              <a:gd name="connsiteX22" fmla="*/ 1407886 w 2365829"/>
              <a:gd name="connsiteY22" fmla="*/ 1074057 h 1235808"/>
              <a:gd name="connsiteX23" fmla="*/ 1524000 w 2365829"/>
              <a:gd name="connsiteY23" fmla="*/ 1103086 h 1235808"/>
              <a:gd name="connsiteX24" fmla="*/ 1567543 w 2365829"/>
              <a:gd name="connsiteY24" fmla="*/ 1117600 h 1235808"/>
              <a:gd name="connsiteX25" fmla="*/ 1625600 w 2365829"/>
              <a:gd name="connsiteY25" fmla="*/ 1132114 h 1235808"/>
              <a:gd name="connsiteX26" fmla="*/ 1669143 w 2365829"/>
              <a:gd name="connsiteY26" fmla="*/ 1190172 h 1235808"/>
              <a:gd name="connsiteX27" fmla="*/ 1698172 w 2365829"/>
              <a:gd name="connsiteY27" fmla="*/ 1233714 h 1235808"/>
              <a:gd name="connsiteX28" fmla="*/ 1857829 w 2365829"/>
              <a:gd name="connsiteY28" fmla="*/ 1219200 h 1235808"/>
              <a:gd name="connsiteX29" fmla="*/ 1901372 w 2365829"/>
              <a:gd name="connsiteY29" fmla="*/ 1204686 h 1235808"/>
              <a:gd name="connsiteX30" fmla="*/ 1959429 w 2365829"/>
              <a:gd name="connsiteY30" fmla="*/ 1190172 h 1235808"/>
              <a:gd name="connsiteX31" fmla="*/ 2002972 w 2365829"/>
              <a:gd name="connsiteY31" fmla="*/ 1161143 h 1235808"/>
              <a:gd name="connsiteX32" fmla="*/ 2133600 w 2365829"/>
              <a:gd name="connsiteY32" fmla="*/ 1132114 h 1235808"/>
              <a:gd name="connsiteX33" fmla="*/ 2365829 w 2365829"/>
              <a:gd name="connsiteY33" fmla="*/ 1132114 h 1235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365829" h="1235808">
                <a:moveTo>
                  <a:pt x="0" y="0"/>
                </a:moveTo>
                <a:cubicBezTo>
                  <a:pt x="104144" y="173573"/>
                  <a:pt x="-19419" y="6407"/>
                  <a:pt x="101600" y="87086"/>
                </a:cubicBezTo>
                <a:cubicBezTo>
                  <a:pt x="116114" y="96762"/>
                  <a:pt x="119462" y="117228"/>
                  <a:pt x="130629" y="130629"/>
                </a:cubicBezTo>
                <a:cubicBezTo>
                  <a:pt x="143770" y="146398"/>
                  <a:pt x="161031" y="158403"/>
                  <a:pt x="174172" y="174172"/>
                </a:cubicBezTo>
                <a:cubicBezTo>
                  <a:pt x="185339" y="187573"/>
                  <a:pt x="186172" y="213930"/>
                  <a:pt x="203200" y="217714"/>
                </a:cubicBezTo>
                <a:cubicBezTo>
                  <a:pt x="278914" y="234539"/>
                  <a:pt x="358019" y="227391"/>
                  <a:pt x="435429" y="232229"/>
                </a:cubicBezTo>
                <a:cubicBezTo>
                  <a:pt x="497927" y="325978"/>
                  <a:pt x="419856" y="226685"/>
                  <a:pt x="537029" y="304800"/>
                </a:cubicBezTo>
                <a:cubicBezTo>
                  <a:pt x="559801" y="319981"/>
                  <a:pt x="574306" y="345046"/>
                  <a:pt x="595086" y="362857"/>
                </a:cubicBezTo>
                <a:cubicBezTo>
                  <a:pt x="608331" y="374210"/>
                  <a:pt x="624115" y="382210"/>
                  <a:pt x="638629" y="391886"/>
                </a:cubicBezTo>
                <a:cubicBezTo>
                  <a:pt x="643467" y="406400"/>
                  <a:pt x="643586" y="423482"/>
                  <a:pt x="653143" y="435429"/>
                </a:cubicBezTo>
                <a:cubicBezTo>
                  <a:pt x="673604" y="461006"/>
                  <a:pt x="711546" y="469411"/>
                  <a:pt x="740229" y="478972"/>
                </a:cubicBezTo>
                <a:cubicBezTo>
                  <a:pt x="749905" y="493486"/>
                  <a:pt x="756922" y="510179"/>
                  <a:pt x="769257" y="522514"/>
                </a:cubicBezTo>
                <a:cubicBezTo>
                  <a:pt x="787260" y="540517"/>
                  <a:pt x="846133" y="578603"/>
                  <a:pt x="870857" y="595086"/>
                </a:cubicBezTo>
                <a:cubicBezTo>
                  <a:pt x="880533" y="609600"/>
                  <a:pt x="888297" y="625591"/>
                  <a:pt x="899886" y="638629"/>
                </a:cubicBezTo>
                <a:cubicBezTo>
                  <a:pt x="927160" y="669312"/>
                  <a:pt x="964201" y="691556"/>
                  <a:pt x="986972" y="725714"/>
                </a:cubicBezTo>
                <a:cubicBezTo>
                  <a:pt x="996648" y="740228"/>
                  <a:pt x="1003665" y="756922"/>
                  <a:pt x="1016000" y="769257"/>
                </a:cubicBezTo>
                <a:cubicBezTo>
                  <a:pt x="1028335" y="781592"/>
                  <a:pt x="1046142" y="787119"/>
                  <a:pt x="1059543" y="798286"/>
                </a:cubicBezTo>
                <a:cubicBezTo>
                  <a:pt x="1075312" y="811427"/>
                  <a:pt x="1084329" y="833492"/>
                  <a:pt x="1103086" y="841829"/>
                </a:cubicBezTo>
                <a:cubicBezTo>
                  <a:pt x="1129979" y="853781"/>
                  <a:pt x="1161143" y="851505"/>
                  <a:pt x="1190172" y="856343"/>
                </a:cubicBezTo>
                <a:cubicBezTo>
                  <a:pt x="1204686" y="870857"/>
                  <a:pt x="1217945" y="886745"/>
                  <a:pt x="1233714" y="899886"/>
                </a:cubicBezTo>
                <a:cubicBezTo>
                  <a:pt x="1247115" y="911053"/>
                  <a:pt x="1264922" y="916579"/>
                  <a:pt x="1277257" y="928914"/>
                </a:cubicBezTo>
                <a:cubicBezTo>
                  <a:pt x="1294362" y="946019"/>
                  <a:pt x="1304617" y="968991"/>
                  <a:pt x="1320800" y="986972"/>
                </a:cubicBezTo>
                <a:cubicBezTo>
                  <a:pt x="1348263" y="1017486"/>
                  <a:pt x="1368940" y="1061075"/>
                  <a:pt x="1407886" y="1074057"/>
                </a:cubicBezTo>
                <a:cubicBezTo>
                  <a:pt x="1507411" y="1107233"/>
                  <a:pt x="1383897" y="1068061"/>
                  <a:pt x="1524000" y="1103086"/>
                </a:cubicBezTo>
                <a:cubicBezTo>
                  <a:pt x="1538843" y="1106797"/>
                  <a:pt x="1552832" y="1113397"/>
                  <a:pt x="1567543" y="1117600"/>
                </a:cubicBezTo>
                <a:cubicBezTo>
                  <a:pt x="1586723" y="1123080"/>
                  <a:pt x="1606248" y="1127276"/>
                  <a:pt x="1625600" y="1132114"/>
                </a:cubicBezTo>
                <a:cubicBezTo>
                  <a:pt x="1640114" y="1151467"/>
                  <a:pt x="1655082" y="1170487"/>
                  <a:pt x="1669143" y="1190172"/>
                </a:cubicBezTo>
                <a:cubicBezTo>
                  <a:pt x="1679282" y="1204367"/>
                  <a:pt x="1680931" y="1231062"/>
                  <a:pt x="1698172" y="1233714"/>
                </a:cubicBezTo>
                <a:cubicBezTo>
                  <a:pt x="1750989" y="1241840"/>
                  <a:pt x="1804610" y="1224038"/>
                  <a:pt x="1857829" y="1219200"/>
                </a:cubicBezTo>
                <a:cubicBezTo>
                  <a:pt x="1872343" y="1214362"/>
                  <a:pt x="1886661" y="1208889"/>
                  <a:pt x="1901372" y="1204686"/>
                </a:cubicBezTo>
                <a:cubicBezTo>
                  <a:pt x="1920552" y="1199206"/>
                  <a:pt x="1941094" y="1198030"/>
                  <a:pt x="1959429" y="1190172"/>
                </a:cubicBezTo>
                <a:cubicBezTo>
                  <a:pt x="1975463" y="1183300"/>
                  <a:pt x="1986938" y="1168015"/>
                  <a:pt x="2002972" y="1161143"/>
                </a:cubicBezTo>
                <a:cubicBezTo>
                  <a:pt x="2016727" y="1155248"/>
                  <a:pt x="2125854" y="1132483"/>
                  <a:pt x="2133600" y="1132114"/>
                </a:cubicBezTo>
                <a:cubicBezTo>
                  <a:pt x="2210922" y="1128432"/>
                  <a:pt x="2288419" y="1132114"/>
                  <a:pt x="2365829" y="1132114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Naslov 3">
            <a:extLst>
              <a:ext uri="{FF2B5EF4-FFF2-40B4-BE49-F238E27FC236}">
                <a16:creationId xmlns:a16="http://schemas.microsoft.com/office/drawing/2014/main" id="{BEC13886-3014-46FB-96D1-7C7E23A83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712" y="1037097"/>
            <a:ext cx="3667329" cy="1934290"/>
          </a:xfrm>
        </p:spPr>
        <p:txBody>
          <a:bodyPr>
            <a:noAutofit/>
          </a:bodyPr>
          <a:lstStyle/>
          <a:p>
            <a:r>
              <a:rPr lang="hr-HR" sz="3600" dirty="0"/>
              <a:t>Uzdužni pravac koji ima samo lokalno značenje je </a:t>
            </a:r>
            <a:r>
              <a:rPr lang="hr-HR" sz="3600" b="1" dirty="0"/>
              <a:t>podravski</a:t>
            </a:r>
            <a:r>
              <a:rPr lang="hr-H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Naslov 3">
            <a:extLst>
              <a:ext uri="{FF2B5EF4-FFF2-40B4-BE49-F238E27FC236}">
                <a16:creationId xmlns:a16="http://schemas.microsoft.com/office/drawing/2014/main" id="{325BB121-C7F2-4878-910F-5E6178C58A63}"/>
              </a:ext>
            </a:extLst>
          </p:cNvPr>
          <p:cNvSpPr txBox="1">
            <a:spLocks/>
          </p:cNvSpPr>
          <p:nvPr/>
        </p:nvSpPr>
        <p:spPr>
          <a:xfrm>
            <a:off x="776712" y="3699788"/>
            <a:ext cx="3429447" cy="14827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3600" dirty="0"/>
              <a:t>Koje gradove u Hrvatskoj on povezuje?</a:t>
            </a:r>
            <a:endParaRPr lang="en-US" sz="3600" dirty="0"/>
          </a:p>
        </p:txBody>
      </p:sp>
      <p:grpSp>
        <p:nvGrpSpPr>
          <p:cNvPr id="13" name="Grupa 12">
            <a:extLst>
              <a:ext uri="{FF2B5EF4-FFF2-40B4-BE49-F238E27FC236}">
                <a16:creationId xmlns:a16="http://schemas.microsoft.com/office/drawing/2014/main" id="{07F5226F-0FA3-40FE-8C99-44F35BC44929}"/>
              </a:ext>
            </a:extLst>
          </p:cNvPr>
          <p:cNvGrpSpPr/>
          <p:nvPr/>
        </p:nvGrpSpPr>
        <p:grpSpPr>
          <a:xfrm>
            <a:off x="8508421" y="583349"/>
            <a:ext cx="370609" cy="671839"/>
            <a:chOff x="7692736" y="1378634"/>
            <a:chExt cx="370609" cy="671839"/>
          </a:xfrm>
        </p:grpSpPr>
        <p:sp>
          <p:nvSpPr>
            <p:cNvPr id="15" name="Elipsa 14">
              <a:extLst>
                <a:ext uri="{FF2B5EF4-FFF2-40B4-BE49-F238E27FC236}">
                  <a16:creationId xmlns:a16="http://schemas.microsoft.com/office/drawing/2014/main" id="{F82BF7C2-58B5-414D-B911-C80F8DAA580C}"/>
                </a:ext>
              </a:extLst>
            </p:cNvPr>
            <p:cNvSpPr/>
            <p:nvPr/>
          </p:nvSpPr>
          <p:spPr>
            <a:xfrm>
              <a:off x="7883236" y="1378634"/>
              <a:ext cx="180109" cy="13854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Pravokutnik 9">
              <a:extLst>
                <a:ext uri="{FF2B5EF4-FFF2-40B4-BE49-F238E27FC236}">
                  <a16:creationId xmlns:a16="http://schemas.microsoft.com/office/drawing/2014/main" id="{074EB887-EB19-4A1A-ACAD-DA55402C9BB2}"/>
                </a:ext>
              </a:extLst>
            </p:cNvPr>
            <p:cNvSpPr/>
            <p:nvPr/>
          </p:nvSpPr>
          <p:spPr>
            <a:xfrm>
              <a:off x="7692736" y="1447906"/>
              <a:ext cx="353290" cy="60256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2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  <a:endPara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0" name="Grupa 19">
            <a:extLst>
              <a:ext uri="{FF2B5EF4-FFF2-40B4-BE49-F238E27FC236}">
                <a16:creationId xmlns:a16="http://schemas.microsoft.com/office/drawing/2014/main" id="{3F9942FE-6E5C-4B6A-9FEC-724CA6B95364}"/>
              </a:ext>
            </a:extLst>
          </p:cNvPr>
          <p:cNvGrpSpPr/>
          <p:nvPr/>
        </p:nvGrpSpPr>
        <p:grpSpPr>
          <a:xfrm>
            <a:off x="9363309" y="1182795"/>
            <a:ext cx="370609" cy="671839"/>
            <a:chOff x="7692736" y="1378634"/>
            <a:chExt cx="370609" cy="671839"/>
          </a:xfrm>
        </p:grpSpPr>
        <p:sp>
          <p:nvSpPr>
            <p:cNvPr id="21" name="Elipsa 20">
              <a:extLst>
                <a:ext uri="{FF2B5EF4-FFF2-40B4-BE49-F238E27FC236}">
                  <a16:creationId xmlns:a16="http://schemas.microsoft.com/office/drawing/2014/main" id="{9E134F35-FA97-4010-B1AD-96C02908307B}"/>
                </a:ext>
              </a:extLst>
            </p:cNvPr>
            <p:cNvSpPr/>
            <p:nvPr/>
          </p:nvSpPr>
          <p:spPr>
            <a:xfrm>
              <a:off x="7883236" y="1378634"/>
              <a:ext cx="180109" cy="13854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Pravokutnik 21">
              <a:extLst>
                <a:ext uri="{FF2B5EF4-FFF2-40B4-BE49-F238E27FC236}">
                  <a16:creationId xmlns:a16="http://schemas.microsoft.com/office/drawing/2014/main" id="{C6C2BF93-1737-42C3-A4BF-5228AE4E553F}"/>
                </a:ext>
              </a:extLst>
            </p:cNvPr>
            <p:cNvSpPr/>
            <p:nvPr/>
          </p:nvSpPr>
          <p:spPr>
            <a:xfrm>
              <a:off x="7692736" y="1447906"/>
              <a:ext cx="353290" cy="60256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2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  <a:endPara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3" name="Grupa 22">
            <a:extLst>
              <a:ext uri="{FF2B5EF4-FFF2-40B4-BE49-F238E27FC236}">
                <a16:creationId xmlns:a16="http://schemas.microsoft.com/office/drawing/2014/main" id="{D8CB5C90-BBF2-4F46-B8E1-E9A86F141E7A}"/>
              </a:ext>
            </a:extLst>
          </p:cNvPr>
          <p:cNvGrpSpPr/>
          <p:nvPr/>
        </p:nvGrpSpPr>
        <p:grpSpPr>
          <a:xfrm>
            <a:off x="10229187" y="1816634"/>
            <a:ext cx="370609" cy="671839"/>
            <a:chOff x="7692736" y="1378634"/>
            <a:chExt cx="370609" cy="671839"/>
          </a:xfrm>
        </p:grpSpPr>
        <p:sp>
          <p:nvSpPr>
            <p:cNvPr id="24" name="Elipsa 23">
              <a:extLst>
                <a:ext uri="{FF2B5EF4-FFF2-40B4-BE49-F238E27FC236}">
                  <a16:creationId xmlns:a16="http://schemas.microsoft.com/office/drawing/2014/main" id="{2CBBCDAF-2928-426C-A2BC-BDC2A3906B48}"/>
                </a:ext>
              </a:extLst>
            </p:cNvPr>
            <p:cNvSpPr/>
            <p:nvPr/>
          </p:nvSpPr>
          <p:spPr>
            <a:xfrm>
              <a:off x="7883236" y="1378634"/>
              <a:ext cx="180109" cy="13854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Pravokutnik 24">
              <a:extLst>
                <a:ext uri="{FF2B5EF4-FFF2-40B4-BE49-F238E27FC236}">
                  <a16:creationId xmlns:a16="http://schemas.microsoft.com/office/drawing/2014/main" id="{E457C48E-6D9D-47C8-B6B9-B9BEB0D1F6E4}"/>
                </a:ext>
              </a:extLst>
            </p:cNvPr>
            <p:cNvSpPr/>
            <p:nvPr/>
          </p:nvSpPr>
          <p:spPr>
            <a:xfrm>
              <a:off x="7692736" y="1447906"/>
              <a:ext cx="353290" cy="60256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2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</a:t>
              </a:r>
              <a:endPara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7" name="Grupa 26">
            <a:extLst>
              <a:ext uri="{FF2B5EF4-FFF2-40B4-BE49-F238E27FC236}">
                <a16:creationId xmlns:a16="http://schemas.microsoft.com/office/drawing/2014/main" id="{FB23BEC9-B2BE-493C-A563-8ABC2A9A334C}"/>
              </a:ext>
            </a:extLst>
          </p:cNvPr>
          <p:cNvGrpSpPr/>
          <p:nvPr/>
        </p:nvGrpSpPr>
        <p:grpSpPr>
          <a:xfrm>
            <a:off x="10903513" y="1727708"/>
            <a:ext cx="370609" cy="671839"/>
            <a:chOff x="7692736" y="1378634"/>
            <a:chExt cx="370609" cy="671839"/>
          </a:xfrm>
        </p:grpSpPr>
        <p:sp>
          <p:nvSpPr>
            <p:cNvPr id="28" name="Elipsa 27">
              <a:extLst>
                <a:ext uri="{FF2B5EF4-FFF2-40B4-BE49-F238E27FC236}">
                  <a16:creationId xmlns:a16="http://schemas.microsoft.com/office/drawing/2014/main" id="{DF901AC8-E66B-4673-9037-430F8D687B41}"/>
                </a:ext>
              </a:extLst>
            </p:cNvPr>
            <p:cNvSpPr/>
            <p:nvPr/>
          </p:nvSpPr>
          <p:spPr>
            <a:xfrm>
              <a:off x="7883236" y="1378634"/>
              <a:ext cx="180109" cy="13854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Pravokutnik 28">
              <a:extLst>
                <a:ext uri="{FF2B5EF4-FFF2-40B4-BE49-F238E27FC236}">
                  <a16:creationId xmlns:a16="http://schemas.microsoft.com/office/drawing/2014/main" id="{7A726CE0-6FEB-4A55-9970-BCA6CF5073B3}"/>
                </a:ext>
              </a:extLst>
            </p:cNvPr>
            <p:cNvSpPr/>
            <p:nvPr/>
          </p:nvSpPr>
          <p:spPr>
            <a:xfrm>
              <a:off x="7692736" y="1447906"/>
              <a:ext cx="353290" cy="60256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2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</a:t>
              </a:r>
              <a:endPara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0" name="Pravokutnik 29">
            <a:extLst>
              <a:ext uri="{FF2B5EF4-FFF2-40B4-BE49-F238E27FC236}">
                <a16:creationId xmlns:a16="http://schemas.microsoft.com/office/drawing/2014/main" id="{59E9FD11-5C1B-43C5-99FA-A45C76235BA0}"/>
              </a:ext>
            </a:extLst>
          </p:cNvPr>
          <p:cNvSpPr/>
          <p:nvPr/>
        </p:nvSpPr>
        <p:spPr>
          <a:xfrm>
            <a:off x="8585959" y="91541"/>
            <a:ext cx="1925310" cy="602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VARAŽDIN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Pravokutnik 30">
            <a:extLst>
              <a:ext uri="{FF2B5EF4-FFF2-40B4-BE49-F238E27FC236}">
                <a16:creationId xmlns:a16="http://schemas.microsoft.com/office/drawing/2014/main" id="{590FDEC0-099D-400F-9389-6F967C3F6F48}"/>
              </a:ext>
            </a:extLst>
          </p:cNvPr>
          <p:cNvSpPr/>
          <p:nvPr/>
        </p:nvSpPr>
        <p:spPr>
          <a:xfrm>
            <a:off x="9637365" y="735814"/>
            <a:ext cx="1925310" cy="602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VIROVITICA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Pravokutnik 31">
            <a:extLst>
              <a:ext uri="{FF2B5EF4-FFF2-40B4-BE49-F238E27FC236}">
                <a16:creationId xmlns:a16="http://schemas.microsoft.com/office/drawing/2014/main" id="{DABDFC3E-A65B-47BC-A87E-63B19710DB3F}"/>
              </a:ext>
            </a:extLst>
          </p:cNvPr>
          <p:cNvSpPr/>
          <p:nvPr/>
        </p:nvSpPr>
        <p:spPr>
          <a:xfrm>
            <a:off x="9363309" y="1322871"/>
            <a:ext cx="1925310" cy="602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NAŠICE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Pravokutnik 32">
            <a:extLst>
              <a:ext uri="{FF2B5EF4-FFF2-40B4-BE49-F238E27FC236}">
                <a16:creationId xmlns:a16="http://schemas.microsoft.com/office/drawing/2014/main" id="{8EDB08A5-917F-4FAB-9657-4A18162E9F51}"/>
              </a:ext>
            </a:extLst>
          </p:cNvPr>
          <p:cNvSpPr/>
          <p:nvPr/>
        </p:nvSpPr>
        <p:spPr>
          <a:xfrm>
            <a:off x="10700429" y="1300898"/>
            <a:ext cx="1925310" cy="602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OSIJEK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55774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/>
      <p:bldP spid="30" grpId="0"/>
      <p:bldP spid="31" grpId="0"/>
      <p:bldP spid="32" grpId="0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BEC13886-3014-46FB-96D1-7C7E23A83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6945" y="602035"/>
            <a:ext cx="8878110" cy="817418"/>
          </a:xfrm>
        </p:spPr>
        <p:txBody>
          <a:bodyPr>
            <a:noAutofit/>
          </a:bodyPr>
          <a:lstStyle/>
          <a:p>
            <a:pPr algn="ctr"/>
            <a:r>
              <a:rPr lang="hr-HR" sz="3600" dirty="0"/>
              <a:t>Na podravskom prometnom pravcu nema autoceste niti elektrificirane pruge.</a:t>
            </a:r>
            <a:endParaRPr lang="en-US" sz="3600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3A5FCA5E-6889-45BA-BCD4-C1272B03C2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76"/>
          <a:stretch/>
        </p:blipFill>
        <p:spPr>
          <a:xfrm>
            <a:off x="256315" y="2104572"/>
            <a:ext cx="5848231" cy="4524696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AAF5FCAC-DF46-49BD-A01F-6D45EA6760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199" y="2104572"/>
            <a:ext cx="5423486" cy="452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5199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>
            <a:extLst>
              <a:ext uri="{FF2B5EF4-FFF2-40B4-BE49-F238E27FC236}">
                <a16:creationId xmlns:a16="http://schemas.microsoft.com/office/drawing/2014/main" id="{CD47E3B6-4026-4C4E-B5FA-9CA7DDBF1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7819"/>
            <a:ext cx="12192000" cy="665018"/>
          </a:xfrm>
        </p:spPr>
        <p:txBody>
          <a:bodyPr>
            <a:normAutofit fontScale="90000"/>
          </a:bodyPr>
          <a:lstStyle/>
          <a:p>
            <a:pPr algn="ctr"/>
            <a:r>
              <a:rPr lang="hr-HR" dirty="0">
                <a:solidFill>
                  <a:srgbClr val="002060"/>
                </a:solidFill>
              </a:rPr>
              <a:t>Prometno-geografski položaj Hrvatske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5251ABD3-E377-4D45-9B7B-7755D1D472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949" y="1039093"/>
            <a:ext cx="11768051" cy="5777344"/>
          </a:xfrm>
        </p:spPr>
        <p:txBody>
          <a:bodyPr>
            <a:normAutofit fontScale="85000" lnSpcReduction="20000"/>
          </a:bodyPr>
          <a:lstStyle/>
          <a:p>
            <a:r>
              <a:rPr lang="hr-HR" dirty="0"/>
              <a:t>promet – prijevoz ljudi, roba i informacija</a:t>
            </a:r>
          </a:p>
          <a:p>
            <a:r>
              <a:rPr lang="hr-HR" dirty="0"/>
              <a:t>Hrvatska je:</a:t>
            </a:r>
          </a:p>
          <a:p>
            <a:pPr lvl="1"/>
            <a:r>
              <a:rPr lang="hr-HR" dirty="0"/>
              <a:t>tranzitna zemlja – kroz nju prolaze važni međunarodni prometni pravci</a:t>
            </a:r>
          </a:p>
          <a:p>
            <a:pPr lvl="1"/>
            <a:r>
              <a:rPr lang="hr-HR" dirty="0"/>
              <a:t>križišna zemlja – prometni pravci sijeku se u HR</a:t>
            </a:r>
          </a:p>
          <a:p>
            <a:r>
              <a:rPr lang="hr-HR" dirty="0"/>
              <a:t>prometni pravci:</a:t>
            </a:r>
          </a:p>
          <a:p>
            <a:pPr lvl="1"/>
            <a:r>
              <a:rPr lang="hr-HR" dirty="0"/>
              <a:t>uzdužni (Z</a:t>
            </a:r>
            <a:r>
              <a:rPr lang="hr-HR" dirty="0">
                <a:sym typeface="Wingdings" panose="05000000000000000000" pitchFamily="2" charset="2"/>
              </a:rPr>
              <a:t>I)</a:t>
            </a:r>
            <a:r>
              <a:rPr lang="hr-HR" dirty="0"/>
              <a:t>:</a:t>
            </a:r>
          </a:p>
          <a:p>
            <a:pPr lvl="2"/>
            <a:r>
              <a:rPr lang="hr-HR" dirty="0"/>
              <a:t>posavski – Z Europa – JZ Azija</a:t>
            </a:r>
          </a:p>
          <a:p>
            <a:pPr lvl="2"/>
            <a:r>
              <a:rPr lang="hr-HR" dirty="0">
                <a:solidFill>
                  <a:srgbClr val="FF0000"/>
                </a:solidFill>
              </a:rPr>
              <a:t>podravski – lokalno značenje</a:t>
            </a:r>
          </a:p>
          <a:p>
            <a:pPr lvl="2"/>
            <a:r>
              <a:rPr lang="hr-HR" dirty="0">
                <a:solidFill>
                  <a:schemeClr val="bg1"/>
                </a:solidFill>
              </a:rPr>
              <a:t>Jadransko-Jonski – u izgradnji</a:t>
            </a:r>
          </a:p>
          <a:p>
            <a:pPr lvl="1"/>
            <a:r>
              <a:rPr lang="hr-HR" dirty="0">
                <a:solidFill>
                  <a:schemeClr val="bg1"/>
                </a:solidFill>
              </a:rPr>
              <a:t>Poprečni (S</a:t>
            </a:r>
            <a:r>
              <a:rPr lang="hr-HR" dirty="0">
                <a:solidFill>
                  <a:schemeClr val="bg1"/>
                </a:solidFill>
                <a:sym typeface="Wingdings" panose="05000000000000000000" pitchFamily="2" charset="2"/>
              </a:rPr>
              <a:t>J)</a:t>
            </a:r>
            <a:r>
              <a:rPr lang="hr-HR" dirty="0">
                <a:solidFill>
                  <a:schemeClr val="bg1"/>
                </a:solidFill>
              </a:rPr>
              <a:t>:</a:t>
            </a:r>
          </a:p>
          <a:p>
            <a:pPr lvl="2"/>
            <a:r>
              <a:rPr lang="hr-HR" dirty="0">
                <a:solidFill>
                  <a:schemeClr val="bg1"/>
                </a:solidFill>
              </a:rPr>
              <a:t>Beč – Zagreb – Split – turističko značenje</a:t>
            </a:r>
          </a:p>
          <a:p>
            <a:pPr lvl="2"/>
            <a:r>
              <a:rPr lang="hr-HR" dirty="0">
                <a:solidFill>
                  <a:schemeClr val="bg1"/>
                </a:solidFill>
              </a:rPr>
              <a:t>Budimpešta – Zagreb – Rijeka – Hrvatski gorski prag</a:t>
            </a:r>
          </a:p>
          <a:p>
            <a:pPr lvl="2"/>
            <a:r>
              <a:rPr lang="hr-HR" dirty="0">
                <a:solidFill>
                  <a:schemeClr val="bg1"/>
                </a:solidFill>
              </a:rPr>
              <a:t>Slavonsko – Bosansko – Neretvanski (Koridor </a:t>
            </a:r>
            <a:r>
              <a:rPr lang="hr-HR" dirty="0" err="1">
                <a:solidFill>
                  <a:schemeClr val="bg1"/>
                </a:solidFill>
              </a:rPr>
              <a:t>V.c</a:t>
            </a:r>
            <a:r>
              <a:rPr lang="hr-HR" dirty="0">
                <a:solidFill>
                  <a:schemeClr val="bg1"/>
                </a:solidFill>
              </a:rPr>
              <a:t>)</a:t>
            </a:r>
          </a:p>
          <a:p>
            <a:r>
              <a:rPr lang="hr-HR" dirty="0">
                <a:solidFill>
                  <a:schemeClr val="bg1"/>
                </a:solidFill>
              </a:rPr>
              <a:t>zračne luke: Zagreb, Split, Dubrovnik, Zadar, Pula, Rijeka, Osijek, Lošinj, Brač</a:t>
            </a:r>
          </a:p>
          <a:p>
            <a:r>
              <a:rPr lang="hr-HR" dirty="0">
                <a:solidFill>
                  <a:schemeClr val="bg1"/>
                </a:solidFill>
              </a:rPr>
              <a:t>pomorske luke: Rijeka, Ploče, Split, Pula, Zadar, Šibenik, Dubrovnik</a:t>
            </a:r>
          </a:p>
          <a:p>
            <a:r>
              <a:rPr lang="hr-HR" dirty="0">
                <a:solidFill>
                  <a:schemeClr val="bg1"/>
                </a:solidFill>
              </a:rPr>
              <a:t>riječne luke: Vukovar, Osijek, Sisak</a:t>
            </a:r>
          </a:p>
          <a:p>
            <a:r>
              <a:rPr lang="hr-HR" dirty="0">
                <a:solidFill>
                  <a:schemeClr val="bg1"/>
                </a:solidFill>
              </a:rPr>
              <a:t>cjevovodni: Jadranski naftovod – JANAF</a:t>
            </a:r>
          </a:p>
          <a:p>
            <a:r>
              <a:rPr lang="hr-HR" dirty="0">
                <a:solidFill>
                  <a:schemeClr val="bg1"/>
                </a:solidFill>
              </a:rPr>
              <a:t>telekomunikacijski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0309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CC02A724-5331-42CD-B814-F1E60E20B5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695" y="10567"/>
            <a:ext cx="7065818" cy="6847433"/>
          </a:xfrm>
          <a:prstGeom prst="rect">
            <a:avLst/>
          </a:prstGeom>
        </p:spPr>
      </p:pic>
      <p:sp>
        <p:nvSpPr>
          <p:cNvPr id="3" name="Prostoručno: oblik 2">
            <a:extLst>
              <a:ext uri="{FF2B5EF4-FFF2-40B4-BE49-F238E27FC236}">
                <a16:creationId xmlns:a16="http://schemas.microsoft.com/office/drawing/2014/main" id="{4261868F-C693-4352-8300-C2ADD8751C0B}"/>
              </a:ext>
            </a:extLst>
          </p:cNvPr>
          <p:cNvSpPr/>
          <p:nvPr/>
        </p:nvSpPr>
        <p:spPr>
          <a:xfrm>
            <a:off x="5239657" y="1291771"/>
            <a:ext cx="6183086" cy="5617086"/>
          </a:xfrm>
          <a:custGeom>
            <a:avLst/>
            <a:gdLst>
              <a:gd name="connsiteX0" fmla="*/ 0 w 6183086"/>
              <a:gd name="connsiteY0" fmla="*/ 0 h 5617086"/>
              <a:gd name="connsiteX1" fmla="*/ 72572 w 6183086"/>
              <a:gd name="connsiteY1" fmla="*/ 43543 h 5617086"/>
              <a:gd name="connsiteX2" fmla="*/ 101600 w 6183086"/>
              <a:gd name="connsiteY2" fmla="*/ 87086 h 5617086"/>
              <a:gd name="connsiteX3" fmla="*/ 159657 w 6183086"/>
              <a:gd name="connsiteY3" fmla="*/ 130629 h 5617086"/>
              <a:gd name="connsiteX4" fmla="*/ 203200 w 6183086"/>
              <a:gd name="connsiteY4" fmla="*/ 174172 h 5617086"/>
              <a:gd name="connsiteX5" fmla="*/ 319314 w 6183086"/>
              <a:gd name="connsiteY5" fmla="*/ 188686 h 5617086"/>
              <a:gd name="connsiteX6" fmla="*/ 362857 w 6183086"/>
              <a:gd name="connsiteY6" fmla="*/ 203200 h 5617086"/>
              <a:gd name="connsiteX7" fmla="*/ 420914 w 6183086"/>
              <a:gd name="connsiteY7" fmla="*/ 261258 h 5617086"/>
              <a:gd name="connsiteX8" fmla="*/ 464457 w 6183086"/>
              <a:gd name="connsiteY8" fmla="*/ 290286 h 5617086"/>
              <a:gd name="connsiteX9" fmla="*/ 493486 w 6183086"/>
              <a:gd name="connsiteY9" fmla="*/ 333829 h 5617086"/>
              <a:gd name="connsiteX10" fmla="*/ 537029 w 6183086"/>
              <a:gd name="connsiteY10" fmla="*/ 362858 h 5617086"/>
              <a:gd name="connsiteX11" fmla="*/ 595086 w 6183086"/>
              <a:gd name="connsiteY11" fmla="*/ 420915 h 5617086"/>
              <a:gd name="connsiteX12" fmla="*/ 580572 w 6183086"/>
              <a:gd name="connsiteY12" fmla="*/ 478972 h 5617086"/>
              <a:gd name="connsiteX13" fmla="*/ 493486 w 6183086"/>
              <a:gd name="connsiteY13" fmla="*/ 580572 h 5617086"/>
              <a:gd name="connsiteX14" fmla="*/ 449943 w 6183086"/>
              <a:gd name="connsiteY14" fmla="*/ 609600 h 5617086"/>
              <a:gd name="connsiteX15" fmla="*/ 435429 w 6183086"/>
              <a:gd name="connsiteY15" fmla="*/ 653143 h 5617086"/>
              <a:gd name="connsiteX16" fmla="*/ 406400 w 6183086"/>
              <a:gd name="connsiteY16" fmla="*/ 696686 h 5617086"/>
              <a:gd name="connsiteX17" fmla="*/ 391886 w 6183086"/>
              <a:gd name="connsiteY17" fmla="*/ 885372 h 5617086"/>
              <a:gd name="connsiteX18" fmla="*/ 435429 w 6183086"/>
              <a:gd name="connsiteY18" fmla="*/ 1204686 h 5617086"/>
              <a:gd name="connsiteX19" fmla="*/ 478972 w 6183086"/>
              <a:gd name="connsiteY19" fmla="*/ 1233715 h 5617086"/>
              <a:gd name="connsiteX20" fmla="*/ 638629 w 6183086"/>
              <a:gd name="connsiteY20" fmla="*/ 1190172 h 5617086"/>
              <a:gd name="connsiteX21" fmla="*/ 696686 w 6183086"/>
              <a:gd name="connsiteY21" fmla="*/ 1059543 h 5617086"/>
              <a:gd name="connsiteX22" fmla="*/ 798286 w 6183086"/>
              <a:gd name="connsiteY22" fmla="*/ 957943 h 5617086"/>
              <a:gd name="connsiteX23" fmla="*/ 899886 w 6183086"/>
              <a:gd name="connsiteY23" fmla="*/ 928915 h 5617086"/>
              <a:gd name="connsiteX24" fmla="*/ 1030514 w 6183086"/>
              <a:gd name="connsiteY24" fmla="*/ 914400 h 5617086"/>
              <a:gd name="connsiteX25" fmla="*/ 1074057 w 6183086"/>
              <a:gd name="connsiteY25" fmla="*/ 870858 h 5617086"/>
              <a:gd name="connsiteX26" fmla="*/ 1204686 w 6183086"/>
              <a:gd name="connsiteY26" fmla="*/ 870858 h 5617086"/>
              <a:gd name="connsiteX27" fmla="*/ 1306286 w 6183086"/>
              <a:gd name="connsiteY27" fmla="*/ 957943 h 5617086"/>
              <a:gd name="connsiteX28" fmla="*/ 1349829 w 6183086"/>
              <a:gd name="connsiteY28" fmla="*/ 972458 h 5617086"/>
              <a:gd name="connsiteX29" fmla="*/ 1407886 w 6183086"/>
              <a:gd name="connsiteY29" fmla="*/ 1001486 h 5617086"/>
              <a:gd name="connsiteX30" fmla="*/ 1451429 w 6183086"/>
              <a:gd name="connsiteY30" fmla="*/ 1045029 h 5617086"/>
              <a:gd name="connsiteX31" fmla="*/ 1494972 w 6183086"/>
              <a:gd name="connsiteY31" fmla="*/ 1074058 h 5617086"/>
              <a:gd name="connsiteX32" fmla="*/ 1567543 w 6183086"/>
              <a:gd name="connsiteY32" fmla="*/ 1146629 h 5617086"/>
              <a:gd name="connsiteX33" fmla="*/ 1596572 w 6183086"/>
              <a:gd name="connsiteY33" fmla="*/ 1190172 h 5617086"/>
              <a:gd name="connsiteX34" fmla="*/ 1640114 w 6183086"/>
              <a:gd name="connsiteY34" fmla="*/ 1219200 h 5617086"/>
              <a:gd name="connsiteX35" fmla="*/ 1712686 w 6183086"/>
              <a:gd name="connsiteY35" fmla="*/ 1291772 h 5617086"/>
              <a:gd name="connsiteX36" fmla="*/ 1756229 w 6183086"/>
              <a:gd name="connsiteY36" fmla="*/ 1335315 h 5617086"/>
              <a:gd name="connsiteX37" fmla="*/ 1785257 w 6183086"/>
              <a:gd name="connsiteY37" fmla="*/ 1422400 h 5617086"/>
              <a:gd name="connsiteX38" fmla="*/ 1814286 w 6183086"/>
              <a:gd name="connsiteY38" fmla="*/ 1538515 h 5617086"/>
              <a:gd name="connsiteX39" fmla="*/ 1843314 w 6183086"/>
              <a:gd name="connsiteY39" fmla="*/ 1698172 h 5617086"/>
              <a:gd name="connsiteX40" fmla="*/ 1857829 w 6183086"/>
              <a:gd name="connsiteY40" fmla="*/ 2075543 h 5617086"/>
              <a:gd name="connsiteX41" fmla="*/ 1901372 w 6183086"/>
              <a:gd name="connsiteY41" fmla="*/ 2090058 h 5617086"/>
              <a:gd name="connsiteX42" fmla="*/ 1930400 w 6183086"/>
              <a:gd name="connsiteY42" fmla="*/ 2133600 h 5617086"/>
              <a:gd name="connsiteX43" fmla="*/ 2017486 w 6183086"/>
              <a:gd name="connsiteY43" fmla="*/ 2177143 h 5617086"/>
              <a:gd name="connsiteX44" fmla="*/ 2075543 w 6183086"/>
              <a:gd name="connsiteY44" fmla="*/ 2293258 h 5617086"/>
              <a:gd name="connsiteX45" fmla="*/ 2104572 w 6183086"/>
              <a:gd name="connsiteY45" fmla="*/ 2336800 h 5617086"/>
              <a:gd name="connsiteX46" fmla="*/ 2133600 w 6183086"/>
              <a:gd name="connsiteY46" fmla="*/ 2394858 h 5617086"/>
              <a:gd name="connsiteX47" fmla="*/ 2264229 w 6183086"/>
              <a:gd name="connsiteY47" fmla="*/ 2452915 h 5617086"/>
              <a:gd name="connsiteX48" fmla="*/ 2351314 w 6183086"/>
              <a:gd name="connsiteY48" fmla="*/ 2510972 h 5617086"/>
              <a:gd name="connsiteX49" fmla="*/ 2394857 w 6183086"/>
              <a:gd name="connsiteY49" fmla="*/ 2554515 h 5617086"/>
              <a:gd name="connsiteX50" fmla="*/ 2438400 w 6183086"/>
              <a:gd name="connsiteY50" fmla="*/ 2569029 h 5617086"/>
              <a:gd name="connsiteX51" fmla="*/ 2554514 w 6183086"/>
              <a:gd name="connsiteY51" fmla="*/ 2627086 h 5617086"/>
              <a:gd name="connsiteX52" fmla="*/ 2467429 w 6183086"/>
              <a:gd name="connsiteY52" fmla="*/ 2656115 h 5617086"/>
              <a:gd name="connsiteX53" fmla="*/ 2380343 w 6183086"/>
              <a:gd name="connsiteY53" fmla="*/ 2714172 h 5617086"/>
              <a:gd name="connsiteX54" fmla="*/ 2307772 w 6183086"/>
              <a:gd name="connsiteY54" fmla="*/ 2801258 h 5617086"/>
              <a:gd name="connsiteX55" fmla="*/ 2220686 w 6183086"/>
              <a:gd name="connsiteY55" fmla="*/ 2873829 h 5617086"/>
              <a:gd name="connsiteX56" fmla="*/ 2235200 w 6183086"/>
              <a:gd name="connsiteY56" fmla="*/ 2960915 h 5617086"/>
              <a:gd name="connsiteX57" fmla="*/ 2322286 w 6183086"/>
              <a:gd name="connsiteY57" fmla="*/ 2989943 h 5617086"/>
              <a:gd name="connsiteX58" fmla="*/ 2438400 w 6183086"/>
              <a:gd name="connsiteY58" fmla="*/ 3033486 h 5617086"/>
              <a:gd name="connsiteX59" fmla="*/ 2583543 w 6183086"/>
              <a:gd name="connsiteY59" fmla="*/ 3164115 h 5617086"/>
              <a:gd name="connsiteX60" fmla="*/ 2612572 w 6183086"/>
              <a:gd name="connsiteY60" fmla="*/ 3207658 h 5617086"/>
              <a:gd name="connsiteX61" fmla="*/ 2656114 w 6183086"/>
              <a:gd name="connsiteY61" fmla="*/ 3251200 h 5617086"/>
              <a:gd name="connsiteX62" fmla="*/ 2685143 w 6183086"/>
              <a:gd name="connsiteY62" fmla="*/ 3294743 h 5617086"/>
              <a:gd name="connsiteX63" fmla="*/ 2801257 w 6183086"/>
              <a:gd name="connsiteY63" fmla="*/ 3410858 h 5617086"/>
              <a:gd name="connsiteX64" fmla="*/ 2888343 w 6183086"/>
              <a:gd name="connsiteY64" fmla="*/ 3425372 h 5617086"/>
              <a:gd name="connsiteX65" fmla="*/ 3018972 w 6183086"/>
              <a:gd name="connsiteY65" fmla="*/ 3541486 h 5617086"/>
              <a:gd name="connsiteX66" fmla="*/ 3048000 w 6183086"/>
              <a:gd name="connsiteY66" fmla="*/ 3585029 h 5617086"/>
              <a:gd name="connsiteX67" fmla="*/ 3120572 w 6183086"/>
              <a:gd name="connsiteY67" fmla="*/ 3599543 h 5617086"/>
              <a:gd name="connsiteX68" fmla="*/ 3178629 w 6183086"/>
              <a:gd name="connsiteY68" fmla="*/ 3614058 h 5617086"/>
              <a:gd name="connsiteX69" fmla="*/ 3323772 w 6183086"/>
              <a:gd name="connsiteY69" fmla="*/ 3643086 h 5617086"/>
              <a:gd name="connsiteX70" fmla="*/ 3381829 w 6183086"/>
              <a:gd name="connsiteY70" fmla="*/ 3657600 h 5617086"/>
              <a:gd name="connsiteX71" fmla="*/ 3483429 w 6183086"/>
              <a:gd name="connsiteY71" fmla="*/ 3672115 h 5617086"/>
              <a:gd name="connsiteX72" fmla="*/ 3526972 w 6183086"/>
              <a:gd name="connsiteY72" fmla="*/ 3701143 h 5617086"/>
              <a:gd name="connsiteX73" fmla="*/ 3570514 w 6183086"/>
              <a:gd name="connsiteY73" fmla="*/ 3715658 h 5617086"/>
              <a:gd name="connsiteX74" fmla="*/ 3628572 w 6183086"/>
              <a:gd name="connsiteY74" fmla="*/ 3759200 h 5617086"/>
              <a:gd name="connsiteX75" fmla="*/ 3730172 w 6183086"/>
              <a:gd name="connsiteY75" fmla="*/ 3802743 h 5617086"/>
              <a:gd name="connsiteX76" fmla="*/ 3831772 w 6183086"/>
              <a:gd name="connsiteY76" fmla="*/ 3846286 h 5617086"/>
              <a:gd name="connsiteX77" fmla="*/ 3875314 w 6183086"/>
              <a:gd name="connsiteY77" fmla="*/ 3889829 h 5617086"/>
              <a:gd name="connsiteX78" fmla="*/ 3962400 w 6183086"/>
              <a:gd name="connsiteY78" fmla="*/ 3933372 h 5617086"/>
              <a:gd name="connsiteX79" fmla="*/ 4005943 w 6183086"/>
              <a:gd name="connsiteY79" fmla="*/ 3976915 h 5617086"/>
              <a:gd name="connsiteX80" fmla="*/ 4093029 w 6183086"/>
              <a:gd name="connsiteY80" fmla="*/ 4034972 h 5617086"/>
              <a:gd name="connsiteX81" fmla="*/ 4180114 w 6183086"/>
              <a:gd name="connsiteY81" fmla="*/ 4107543 h 5617086"/>
              <a:gd name="connsiteX82" fmla="*/ 4209143 w 6183086"/>
              <a:gd name="connsiteY82" fmla="*/ 4151086 h 5617086"/>
              <a:gd name="connsiteX83" fmla="*/ 4252686 w 6183086"/>
              <a:gd name="connsiteY83" fmla="*/ 4194629 h 5617086"/>
              <a:gd name="connsiteX84" fmla="*/ 4354286 w 6183086"/>
              <a:gd name="connsiteY84" fmla="*/ 4252686 h 5617086"/>
              <a:gd name="connsiteX85" fmla="*/ 4397829 w 6183086"/>
              <a:gd name="connsiteY85" fmla="*/ 4267200 h 5617086"/>
              <a:gd name="connsiteX86" fmla="*/ 4455886 w 6183086"/>
              <a:gd name="connsiteY86" fmla="*/ 4325258 h 5617086"/>
              <a:gd name="connsiteX87" fmla="*/ 4499429 w 6183086"/>
              <a:gd name="connsiteY87" fmla="*/ 4339772 h 5617086"/>
              <a:gd name="connsiteX88" fmla="*/ 4601029 w 6183086"/>
              <a:gd name="connsiteY88" fmla="*/ 4412343 h 5617086"/>
              <a:gd name="connsiteX89" fmla="*/ 4688114 w 6183086"/>
              <a:gd name="connsiteY89" fmla="*/ 4499429 h 5617086"/>
              <a:gd name="connsiteX90" fmla="*/ 4789714 w 6183086"/>
              <a:gd name="connsiteY90" fmla="*/ 4572000 h 5617086"/>
              <a:gd name="connsiteX91" fmla="*/ 4833257 w 6183086"/>
              <a:gd name="connsiteY91" fmla="*/ 4615543 h 5617086"/>
              <a:gd name="connsiteX92" fmla="*/ 4876800 w 6183086"/>
              <a:gd name="connsiteY92" fmla="*/ 4673600 h 5617086"/>
              <a:gd name="connsiteX93" fmla="*/ 4905829 w 6183086"/>
              <a:gd name="connsiteY93" fmla="*/ 4717143 h 5617086"/>
              <a:gd name="connsiteX94" fmla="*/ 4949372 w 6183086"/>
              <a:gd name="connsiteY94" fmla="*/ 4731658 h 5617086"/>
              <a:gd name="connsiteX95" fmla="*/ 5021943 w 6183086"/>
              <a:gd name="connsiteY95" fmla="*/ 4804229 h 5617086"/>
              <a:gd name="connsiteX96" fmla="*/ 5050972 w 6183086"/>
              <a:gd name="connsiteY96" fmla="*/ 4862286 h 5617086"/>
              <a:gd name="connsiteX97" fmla="*/ 5094514 w 6183086"/>
              <a:gd name="connsiteY97" fmla="*/ 4876800 h 5617086"/>
              <a:gd name="connsiteX98" fmla="*/ 5167086 w 6183086"/>
              <a:gd name="connsiteY98" fmla="*/ 4905829 h 5617086"/>
              <a:gd name="connsiteX99" fmla="*/ 5196114 w 6183086"/>
              <a:gd name="connsiteY99" fmla="*/ 4949372 h 5617086"/>
              <a:gd name="connsiteX100" fmla="*/ 5312229 w 6183086"/>
              <a:gd name="connsiteY100" fmla="*/ 4992915 h 5617086"/>
              <a:gd name="connsiteX101" fmla="*/ 5428343 w 6183086"/>
              <a:gd name="connsiteY101" fmla="*/ 5080000 h 5617086"/>
              <a:gd name="connsiteX102" fmla="*/ 5558972 w 6183086"/>
              <a:gd name="connsiteY102" fmla="*/ 5181600 h 5617086"/>
              <a:gd name="connsiteX103" fmla="*/ 5602514 w 6183086"/>
              <a:gd name="connsiteY103" fmla="*/ 5196115 h 5617086"/>
              <a:gd name="connsiteX104" fmla="*/ 5704114 w 6183086"/>
              <a:gd name="connsiteY104" fmla="*/ 5283200 h 5617086"/>
              <a:gd name="connsiteX105" fmla="*/ 5791200 w 6183086"/>
              <a:gd name="connsiteY105" fmla="*/ 5326743 h 5617086"/>
              <a:gd name="connsiteX106" fmla="*/ 5863772 w 6183086"/>
              <a:gd name="connsiteY106" fmla="*/ 5399315 h 5617086"/>
              <a:gd name="connsiteX107" fmla="*/ 5921829 w 6183086"/>
              <a:gd name="connsiteY107" fmla="*/ 5442858 h 5617086"/>
              <a:gd name="connsiteX108" fmla="*/ 6008914 w 6183086"/>
              <a:gd name="connsiteY108" fmla="*/ 5471886 h 5617086"/>
              <a:gd name="connsiteX109" fmla="*/ 6037943 w 6183086"/>
              <a:gd name="connsiteY109" fmla="*/ 5529943 h 5617086"/>
              <a:gd name="connsiteX110" fmla="*/ 6125029 w 6183086"/>
              <a:gd name="connsiteY110" fmla="*/ 5573486 h 5617086"/>
              <a:gd name="connsiteX111" fmla="*/ 6183086 w 6183086"/>
              <a:gd name="connsiteY111" fmla="*/ 5588000 h 5617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6183086" h="5617086">
                <a:moveTo>
                  <a:pt x="0" y="0"/>
                </a:moveTo>
                <a:cubicBezTo>
                  <a:pt x="24191" y="14514"/>
                  <a:pt x="51153" y="25184"/>
                  <a:pt x="72572" y="43543"/>
                </a:cubicBezTo>
                <a:cubicBezTo>
                  <a:pt x="85816" y="54895"/>
                  <a:pt x="89265" y="74751"/>
                  <a:pt x="101600" y="87086"/>
                </a:cubicBezTo>
                <a:cubicBezTo>
                  <a:pt x="118705" y="104191"/>
                  <a:pt x="141290" y="114886"/>
                  <a:pt x="159657" y="130629"/>
                </a:cubicBezTo>
                <a:cubicBezTo>
                  <a:pt x="175242" y="143987"/>
                  <a:pt x="183909" y="167157"/>
                  <a:pt x="203200" y="174172"/>
                </a:cubicBezTo>
                <a:cubicBezTo>
                  <a:pt x="239857" y="187502"/>
                  <a:pt x="280609" y="183848"/>
                  <a:pt x="319314" y="188686"/>
                </a:cubicBezTo>
                <a:cubicBezTo>
                  <a:pt x="333828" y="193524"/>
                  <a:pt x="350407" y="194307"/>
                  <a:pt x="362857" y="203200"/>
                </a:cubicBezTo>
                <a:cubicBezTo>
                  <a:pt x="385128" y="219108"/>
                  <a:pt x="400134" y="243447"/>
                  <a:pt x="420914" y="261258"/>
                </a:cubicBezTo>
                <a:cubicBezTo>
                  <a:pt x="434158" y="272610"/>
                  <a:pt x="449943" y="280610"/>
                  <a:pt x="464457" y="290286"/>
                </a:cubicBezTo>
                <a:cubicBezTo>
                  <a:pt x="474133" y="304800"/>
                  <a:pt x="481151" y="321494"/>
                  <a:pt x="493486" y="333829"/>
                </a:cubicBezTo>
                <a:cubicBezTo>
                  <a:pt x="505821" y="346164"/>
                  <a:pt x="523784" y="351505"/>
                  <a:pt x="537029" y="362858"/>
                </a:cubicBezTo>
                <a:cubicBezTo>
                  <a:pt x="557809" y="380669"/>
                  <a:pt x="575734" y="401563"/>
                  <a:pt x="595086" y="420915"/>
                </a:cubicBezTo>
                <a:cubicBezTo>
                  <a:pt x="590248" y="440267"/>
                  <a:pt x="589493" y="461130"/>
                  <a:pt x="580572" y="478972"/>
                </a:cubicBezTo>
                <a:cubicBezTo>
                  <a:pt x="566844" y="506429"/>
                  <a:pt x="518385" y="559823"/>
                  <a:pt x="493486" y="580572"/>
                </a:cubicBezTo>
                <a:cubicBezTo>
                  <a:pt x="480085" y="591739"/>
                  <a:pt x="464457" y="599924"/>
                  <a:pt x="449943" y="609600"/>
                </a:cubicBezTo>
                <a:cubicBezTo>
                  <a:pt x="445105" y="624114"/>
                  <a:pt x="442271" y="639459"/>
                  <a:pt x="435429" y="653143"/>
                </a:cubicBezTo>
                <a:cubicBezTo>
                  <a:pt x="427628" y="668745"/>
                  <a:pt x="409615" y="679541"/>
                  <a:pt x="406400" y="696686"/>
                </a:cubicBezTo>
                <a:cubicBezTo>
                  <a:pt x="394775" y="758687"/>
                  <a:pt x="396724" y="822477"/>
                  <a:pt x="391886" y="885372"/>
                </a:cubicBezTo>
                <a:cubicBezTo>
                  <a:pt x="394541" y="933162"/>
                  <a:pt x="370633" y="1126931"/>
                  <a:pt x="435429" y="1204686"/>
                </a:cubicBezTo>
                <a:cubicBezTo>
                  <a:pt x="446596" y="1218087"/>
                  <a:pt x="464458" y="1224039"/>
                  <a:pt x="478972" y="1233715"/>
                </a:cubicBezTo>
                <a:cubicBezTo>
                  <a:pt x="532191" y="1219201"/>
                  <a:pt x="588544" y="1213289"/>
                  <a:pt x="638629" y="1190172"/>
                </a:cubicBezTo>
                <a:cubicBezTo>
                  <a:pt x="669058" y="1176128"/>
                  <a:pt x="689456" y="1066773"/>
                  <a:pt x="696686" y="1059543"/>
                </a:cubicBezTo>
                <a:cubicBezTo>
                  <a:pt x="730553" y="1025676"/>
                  <a:pt x="752849" y="973088"/>
                  <a:pt x="798286" y="957943"/>
                </a:cubicBezTo>
                <a:cubicBezTo>
                  <a:pt x="830801" y="947105"/>
                  <a:pt x="866039" y="934122"/>
                  <a:pt x="899886" y="928915"/>
                </a:cubicBezTo>
                <a:cubicBezTo>
                  <a:pt x="943187" y="922253"/>
                  <a:pt x="986971" y="919238"/>
                  <a:pt x="1030514" y="914400"/>
                </a:cubicBezTo>
                <a:cubicBezTo>
                  <a:pt x="1045028" y="899886"/>
                  <a:pt x="1056978" y="882244"/>
                  <a:pt x="1074057" y="870858"/>
                </a:cubicBezTo>
                <a:cubicBezTo>
                  <a:pt x="1116936" y="842272"/>
                  <a:pt x="1157489" y="862991"/>
                  <a:pt x="1204686" y="870858"/>
                </a:cubicBezTo>
                <a:cubicBezTo>
                  <a:pt x="1240400" y="906572"/>
                  <a:pt x="1262074" y="935837"/>
                  <a:pt x="1306286" y="957943"/>
                </a:cubicBezTo>
                <a:cubicBezTo>
                  <a:pt x="1319970" y="964785"/>
                  <a:pt x="1335767" y="966431"/>
                  <a:pt x="1349829" y="972458"/>
                </a:cubicBezTo>
                <a:cubicBezTo>
                  <a:pt x="1369716" y="980981"/>
                  <a:pt x="1388534" y="991810"/>
                  <a:pt x="1407886" y="1001486"/>
                </a:cubicBezTo>
                <a:cubicBezTo>
                  <a:pt x="1422400" y="1016000"/>
                  <a:pt x="1435660" y="1031888"/>
                  <a:pt x="1451429" y="1045029"/>
                </a:cubicBezTo>
                <a:cubicBezTo>
                  <a:pt x="1464830" y="1056196"/>
                  <a:pt x="1482637" y="1061723"/>
                  <a:pt x="1494972" y="1074058"/>
                </a:cubicBezTo>
                <a:cubicBezTo>
                  <a:pt x="1591734" y="1170820"/>
                  <a:pt x="1451427" y="1069217"/>
                  <a:pt x="1567543" y="1146629"/>
                </a:cubicBezTo>
                <a:cubicBezTo>
                  <a:pt x="1577219" y="1161143"/>
                  <a:pt x="1584237" y="1177837"/>
                  <a:pt x="1596572" y="1190172"/>
                </a:cubicBezTo>
                <a:cubicBezTo>
                  <a:pt x="1608907" y="1202507"/>
                  <a:pt x="1628947" y="1205799"/>
                  <a:pt x="1640114" y="1219200"/>
                </a:cubicBezTo>
                <a:cubicBezTo>
                  <a:pt x="1709096" y="1301979"/>
                  <a:pt x="1625204" y="1262612"/>
                  <a:pt x="1712686" y="1291772"/>
                </a:cubicBezTo>
                <a:cubicBezTo>
                  <a:pt x="1727200" y="1306286"/>
                  <a:pt x="1746261" y="1317372"/>
                  <a:pt x="1756229" y="1335315"/>
                </a:cubicBezTo>
                <a:cubicBezTo>
                  <a:pt x="1771089" y="1362063"/>
                  <a:pt x="1777836" y="1392715"/>
                  <a:pt x="1785257" y="1422400"/>
                </a:cubicBezTo>
                <a:cubicBezTo>
                  <a:pt x="1794933" y="1461105"/>
                  <a:pt x="1806462" y="1499394"/>
                  <a:pt x="1814286" y="1538515"/>
                </a:cubicBezTo>
                <a:cubicBezTo>
                  <a:pt x="1834571" y="1639944"/>
                  <a:pt x="1824744" y="1586752"/>
                  <a:pt x="1843314" y="1698172"/>
                </a:cubicBezTo>
                <a:cubicBezTo>
                  <a:pt x="1848152" y="1823962"/>
                  <a:pt x="1839381" y="1951019"/>
                  <a:pt x="1857829" y="2075543"/>
                </a:cubicBezTo>
                <a:cubicBezTo>
                  <a:pt x="1860071" y="2090677"/>
                  <a:pt x="1889425" y="2080500"/>
                  <a:pt x="1901372" y="2090058"/>
                </a:cubicBezTo>
                <a:cubicBezTo>
                  <a:pt x="1914993" y="2100955"/>
                  <a:pt x="1918065" y="2121265"/>
                  <a:pt x="1930400" y="2133600"/>
                </a:cubicBezTo>
                <a:cubicBezTo>
                  <a:pt x="1958537" y="2161737"/>
                  <a:pt x="1982070" y="2165338"/>
                  <a:pt x="2017486" y="2177143"/>
                </a:cubicBezTo>
                <a:cubicBezTo>
                  <a:pt x="2036838" y="2215848"/>
                  <a:pt x="2051539" y="2257253"/>
                  <a:pt x="2075543" y="2293258"/>
                </a:cubicBezTo>
                <a:cubicBezTo>
                  <a:pt x="2085219" y="2307772"/>
                  <a:pt x="2095917" y="2321654"/>
                  <a:pt x="2104572" y="2336800"/>
                </a:cubicBezTo>
                <a:cubicBezTo>
                  <a:pt x="2115307" y="2355586"/>
                  <a:pt x="2119749" y="2378236"/>
                  <a:pt x="2133600" y="2394858"/>
                </a:cubicBezTo>
                <a:cubicBezTo>
                  <a:pt x="2160138" y="2426704"/>
                  <a:pt x="2235084" y="2443200"/>
                  <a:pt x="2264229" y="2452915"/>
                </a:cubicBezTo>
                <a:cubicBezTo>
                  <a:pt x="2403138" y="2591824"/>
                  <a:pt x="2225283" y="2426951"/>
                  <a:pt x="2351314" y="2510972"/>
                </a:cubicBezTo>
                <a:cubicBezTo>
                  <a:pt x="2368393" y="2522358"/>
                  <a:pt x="2377778" y="2543129"/>
                  <a:pt x="2394857" y="2554515"/>
                </a:cubicBezTo>
                <a:cubicBezTo>
                  <a:pt x="2407587" y="2563002"/>
                  <a:pt x="2424472" y="2562698"/>
                  <a:pt x="2438400" y="2569029"/>
                </a:cubicBezTo>
                <a:cubicBezTo>
                  <a:pt x="2477794" y="2586935"/>
                  <a:pt x="2515809" y="2607734"/>
                  <a:pt x="2554514" y="2627086"/>
                </a:cubicBezTo>
                <a:cubicBezTo>
                  <a:pt x="2525486" y="2636762"/>
                  <a:pt x="2484402" y="2630655"/>
                  <a:pt x="2467429" y="2656115"/>
                </a:cubicBezTo>
                <a:cubicBezTo>
                  <a:pt x="2427335" y="2716256"/>
                  <a:pt x="2455323" y="2695427"/>
                  <a:pt x="2380343" y="2714172"/>
                </a:cubicBezTo>
                <a:cubicBezTo>
                  <a:pt x="2253123" y="2841392"/>
                  <a:pt x="2408815" y="2680007"/>
                  <a:pt x="2307772" y="2801258"/>
                </a:cubicBezTo>
                <a:cubicBezTo>
                  <a:pt x="2272851" y="2843163"/>
                  <a:pt x="2263498" y="2845288"/>
                  <a:pt x="2220686" y="2873829"/>
                </a:cubicBezTo>
                <a:cubicBezTo>
                  <a:pt x="2225524" y="2902858"/>
                  <a:pt x="2215821" y="2938767"/>
                  <a:pt x="2235200" y="2960915"/>
                </a:cubicBezTo>
                <a:cubicBezTo>
                  <a:pt x="2255349" y="2983943"/>
                  <a:pt x="2293529" y="2979486"/>
                  <a:pt x="2322286" y="2989943"/>
                </a:cubicBezTo>
                <a:cubicBezTo>
                  <a:pt x="2513194" y="3059364"/>
                  <a:pt x="2308991" y="2990351"/>
                  <a:pt x="2438400" y="3033486"/>
                </a:cubicBezTo>
                <a:cubicBezTo>
                  <a:pt x="2496895" y="3072483"/>
                  <a:pt x="2537969" y="3095754"/>
                  <a:pt x="2583543" y="3164115"/>
                </a:cubicBezTo>
                <a:cubicBezTo>
                  <a:pt x="2593219" y="3178629"/>
                  <a:pt x="2601405" y="3194257"/>
                  <a:pt x="2612572" y="3207658"/>
                </a:cubicBezTo>
                <a:cubicBezTo>
                  <a:pt x="2625712" y="3223426"/>
                  <a:pt x="2642974" y="3235432"/>
                  <a:pt x="2656114" y="3251200"/>
                </a:cubicBezTo>
                <a:cubicBezTo>
                  <a:pt x="2667281" y="3264601"/>
                  <a:pt x="2673409" y="3281835"/>
                  <a:pt x="2685143" y="3294743"/>
                </a:cubicBezTo>
                <a:cubicBezTo>
                  <a:pt x="2721963" y="3335245"/>
                  <a:pt x="2747265" y="3401860"/>
                  <a:pt x="2801257" y="3410858"/>
                </a:cubicBezTo>
                <a:lnTo>
                  <a:pt x="2888343" y="3425372"/>
                </a:lnTo>
                <a:cubicBezTo>
                  <a:pt x="2987764" y="3524793"/>
                  <a:pt x="2941271" y="3489686"/>
                  <a:pt x="3018972" y="3541486"/>
                </a:cubicBezTo>
                <a:cubicBezTo>
                  <a:pt x="3028648" y="3556000"/>
                  <a:pt x="3032854" y="3576374"/>
                  <a:pt x="3048000" y="3585029"/>
                </a:cubicBezTo>
                <a:cubicBezTo>
                  <a:pt x="3069419" y="3597269"/>
                  <a:pt x="3096490" y="3594191"/>
                  <a:pt x="3120572" y="3599543"/>
                </a:cubicBezTo>
                <a:cubicBezTo>
                  <a:pt x="3140045" y="3603870"/>
                  <a:pt x="3159449" y="3608578"/>
                  <a:pt x="3178629" y="3614058"/>
                </a:cubicBezTo>
                <a:cubicBezTo>
                  <a:pt x="3309025" y="3651315"/>
                  <a:pt x="3085388" y="3599744"/>
                  <a:pt x="3323772" y="3643086"/>
                </a:cubicBezTo>
                <a:cubicBezTo>
                  <a:pt x="3343398" y="3646654"/>
                  <a:pt x="3362203" y="3654032"/>
                  <a:pt x="3381829" y="3657600"/>
                </a:cubicBezTo>
                <a:cubicBezTo>
                  <a:pt x="3415488" y="3663720"/>
                  <a:pt x="3449562" y="3667277"/>
                  <a:pt x="3483429" y="3672115"/>
                </a:cubicBezTo>
                <a:cubicBezTo>
                  <a:pt x="3497943" y="3681791"/>
                  <a:pt x="3511370" y="3693342"/>
                  <a:pt x="3526972" y="3701143"/>
                </a:cubicBezTo>
                <a:cubicBezTo>
                  <a:pt x="3540656" y="3707985"/>
                  <a:pt x="3557231" y="3708067"/>
                  <a:pt x="3570514" y="3715658"/>
                </a:cubicBezTo>
                <a:cubicBezTo>
                  <a:pt x="3591517" y="3727660"/>
                  <a:pt x="3608058" y="3746379"/>
                  <a:pt x="3628572" y="3759200"/>
                </a:cubicBezTo>
                <a:cubicBezTo>
                  <a:pt x="3698601" y="3802967"/>
                  <a:pt x="3667314" y="3775804"/>
                  <a:pt x="3730172" y="3802743"/>
                </a:cubicBezTo>
                <a:cubicBezTo>
                  <a:pt x="3855719" y="3856549"/>
                  <a:pt x="3729656" y="3812248"/>
                  <a:pt x="3831772" y="3846286"/>
                </a:cubicBezTo>
                <a:cubicBezTo>
                  <a:pt x="3846286" y="3860800"/>
                  <a:pt x="3858235" y="3878443"/>
                  <a:pt x="3875314" y="3889829"/>
                </a:cubicBezTo>
                <a:cubicBezTo>
                  <a:pt x="4006241" y="3977114"/>
                  <a:pt x="3825362" y="3819173"/>
                  <a:pt x="3962400" y="3933372"/>
                </a:cubicBezTo>
                <a:cubicBezTo>
                  <a:pt x="3978169" y="3946513"/>
                  <a:pt x="3989740" y="3964313"/>
                  <a:pt x="4005943" y="3976915"/>
                </a:cubicBezTo>
                <a:cubicBezTo>
                  <a:pt x="4033482" y="3998334"/>
                  <a:pt x="4068359" y="4010302"/>
                  <a:pt x="4093029" y="4034972"/>
                </a:cubicBezTo>
                <a:cubicBezTo>
                  <a:pt x="4148907" y="4090850"/>
                  <a:pt x="4119493" y="4067129"/>
                  <a:pt x="4180114" y="4107543"/>
                </a:cubicBezTo>
                <a:cubicBezTo>
                  <a:pt x="4189790" y="4122057"/>
                  <a:pt x="4197976" y="4137685"/>
                  <a:pt x="4209143" y="4151086"/>
                </a:cubicBezTo>
                <a:cubicBezTo>
                  <a:pt x="4222284" y="4166855"/>
                  <a:pt x="4236917" y="4181488"/>
                  <a:pt x="4252686" y="4194629"/>
                </a:cubicBezTo>
                <a:cubicBezTo>
                  <a:pt x="4278411" y="4216067"/>
                  <a:pt x="4325056" y="4240159"/>
                  <a:pt x="4354286" y="4252686"/>
                </a:cubicBezTo>
                <a:cubicBezTo>
                  <a:pt x="4368348" y="4258713"/>
                  <a:pt x="4383315" y="4262362"/>
                  <a:pt x="4397829" y="4267200"/>
                </a:cubicBezTo>
                <a:cubicBezTo>
                  <a:pt x="4417181" y="4286553"/>
                  <a:pt x="4433615" y="4309350"/>
                  <a:pt x="4455886" y="4325258"/>
                </a:cubicBezTo>
                <a:cubicBezTo>
                  <a:pt x="4468336" y="4334151"/>
                  <a:pt x="4487676" y="4329978"/>
                  <a:pt x="4499429" y="4339772"/>
                </a:cubicBezTo>
                <a:cubicBezTo>
                  <a:pt x="4602523" y="4425683"/>
                  <a:pt x="4480267" y="4382153"/>
                  <a:pt x="4601029" y="4412343"/>
                </a:cubicBezTo>
                <a:cubicBezTo>
                  <a:pt x="4630057" y="4441372"/>
                  <a:pt x="4653956" y="4476657"/>
                  <a:pt x="4688114" y="4499429"/>
                </a:cubicBezTo>
                <a:cubicBezTo>
                  <a:pt x="4722570" y="4522400"/>
                  <a:pt x="4758214" y="4545000"/>
                  <a:pt x="4789714" y="4572000"/>
                </a:cubicBezTo>
                <a:cubicBezTo>
                  <a:pt x="4805299" y="4585358"/>
                  <a:pt x="4819899" y="4599958"/>
                  <a:pt x="4833257" y="4615543"/>
                </a:cubicBezTo>
                <a:cubicBezTo>
                  <a:pt x="4849000" y="4633910"/>
                  <a:pt x="4862740" y="4653915"/>
                  <a:pt x="4876800" y="4673600"/>
                </a:cubicBezTo>
                <a:cubicBezTo>
                  <a:pt x="4886939" y="4687795"/>
                  <a:pt x="4892207" y="4706246"/>
                  <a:pt x="4905829" y="4717143"/>
                </a:cubicBezTo>
                <a:cubicBezTo>
                  <a:pt x="4917776" y="4726701"/>
                  <a:pt x="4934858" y="4726820"/>
                  <a:pt x="4949372" y="4731658"/>
                </a:cubicBezTo>
                <a:cubicBezTo>
                  <a:pt x="4973562" y="4755848"/>
                  <a:pt x="5000940" y="4777225"/>
                  <a:pt x="5021943" y="4804229"/>
                </a:cubicBezTo>
                <a:cubicBezTo>
                  <a:pt x="5035227" y="4821308"/>
                  <a:pt x="5035673" y="4846987"/>
                  <a:pt x="5050972" y="4862286"/>
                </a:cubicBezTo>
                <a:cubicBezTo>
                  <a:pt x="5061790" y="4873104"/>
                  <a:pt x="5080189" y="4871428"/>
                  <a:pt x="5094514" y="4876800"/>
                </a:cubicBezTo>
                <a:cubicBezTo>
                  <a:pt x="5118909" y="4885948"/>
                  <a:pt x="5142895" y="4896153"/>
                  <a:pt x="5167086" y="4905829"/>
                </a:cubicBezTo>
                <a:cubicBezTo>
                  <a:pt x="5176762" y="4920343"/>
                  <a:pt x="5182713" y="4938205"/>
                  <a:pt x="5196114" y="4949372"/>
                </a:cubicBezTo>
                <a:cubicBezTo>
                  <a:pt x="5228640" y="4976477"/>
                  <a:pt x="5273170" y="4983150"/>
                  <a:pt x="5312229" y="4992915"/>
                </a:cubicBezTo>
                <a:cubicBezTo>
                  <a:pt x="5350934" y="5021943"/>
                  <a:pt x="5394133" y="5045790"/>
                  <a:pt x="5428343" y="5080000"/>
                </a:cubicBezTo>
                <a:cubicBezTo>
                  <a:pt x="5465914" y="5117571"/>
                  <a:pt x="5506887" y="5164237"/>
                  <a:pt x="5558972" y="5181600"/>
                </a:cubicBezTo>
                <a:lnTo>
                  <a:pt x="5602514" y="5196115"/>
                </a:lnTo>
                <a:cubicBezTo>
                  <a:pt x="5638225" y="5231825"/>
                  <a:pt x="5659905" y="5261095"/>
                  <a:pt x="5704114" y="5283200"/>
                </a:cubicBezTo>
                <a:cubicBezTo>
                  <a:pt x="5824302" y="5343294"/>
                  <a:pt x="5666408" y="5243550"/>
                  <a:pt x="5791200" y="5326743"/>
                </a:cubicBezTo>
                <a:cubicBezTo>
                  <a:pt x="5833424" y="5390078"/>
                  <a:pt x="5802196" y="5355332"/>
                  <a:pt x="5863772" y="5399315"/>
                </a:cubicBezTo>
                <a:cubicBezTo>
                  <a:pt x="5883457" y="5413375"/>
                  <a:pt x="5900192" y="5432040"/>
                  <a:pt x="5921829" y="5442858"/>
                </a:cubicBezTo>
                <a:cubicBezTo>
                  <a:pt x="5949197" y="5456542"/>
                  <a:pt x="6008914" y="5471886"/>
                  <a:pt x="6008914" y="5471886"/>
                </a:cubicBezTo>
                <a:cubicBezTo>
                  <a:pt x="6018590" y="5491238"/>
                  <a:pt x="6024092" y="5513321"/>
                  <a:pt x="6037943" y="5529943"/>
                </a:cubicBezTo>
                <a:cubicBezTo>
                  <a:pt x="6059587" y="5555916"/>
                  <a:pt x="6095308" y="5563579"/>
                  <a:pt x="6125029" y="5573486"/>
                </a:cubicBezTo>
                <a:cubicBezTo>
                  <a:pt x="6161648" y="5628415"/>
                  <a:pt x="6141722" y="5629364"/>
                  <a:pt x="6183086" y="558800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Naslov 3">
            <a:extLst>
              <a:ext uri="{FF2B5EF4-FFF2-40B4-BE49-F238E27FC236}">
                <a16:creationId xmlns:a16="http://schemas.microsoft.com/office/drawing/2014/main" id="{BEC13886-3014-46FB-96D1-7C7E23A83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554183"/>
            <a:ext cx="5126182" cy="817418"/>
          </a:xfrm>
        </p:spPr>
        <p:txBody>
          <a:bodyPr>
            <a:normAutofit fontScale="90000"/>
          </a:bodyPr>
          <a:lstStyle/>
          <a:p>
            <a:r>
              <a:rPr lang="hr-HR" dirty="0"/>
              <a:t>Uzdužni pravac koji ide uz obalu Jadrana je </a:t>
            </a:r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jadransko-jonski.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Naslov 3">
            <a:extLst>
              <a:ext uri="{FF2B5EF4-FFF2-40B4-BE49-F238E27FC236}">
                <a16:creationId xmlns:a16="http://schemas.microsoft.com/office/drawing/2014/main" id="{325BB121-C7F2-4878-910F-5E6178C58A63}"/>
              </a:ext>
            </a:extLst>
          </p:cNvPr>
          <p:cNvSpPr txBox="1">
            <a:spLocks/>
          </p:cNvSpPr>
          <p:nvPr/>
        </p:nvSpPr>
        <p:spPr>
          <a:xfrm>
            <a:off x="-1" y="2356700"/>
            <a:ext cx="4793671" cy="18412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dirty="0"/>
              <a:t>Koje gradove u Hrvatskoj on povezuje?</a:t>
            </a:r>
            <a:endParaRPr lang="en-US" dirty="0"/>
          </a:p>
        </p:txBody>
      </p:sp>
      <p:grpSp>
        <p:nvGrpSpPr>
          <p:cNvPr id="13" name="Grupa 12">
            <a:extLst>
              <a:ext uri="{FF2B5EF4-FFF2-40B4-BE49-F238E27FC236}">
                <a16:creationId xmlns:a16="http://schemas.microsoft.com/office/drawing/2014/main" id="{07F5226F-0FA3-40FE-8C99-44F35BC44929}"/>
              </a:ext>
            </a:extLst>
          </p:cNvPr>
          <p:cNvGrpSpPr/>
          <p:nvPr/>
        </p:nvGrpSpPr>
        <p:grpSpPr>
          <a:xfrm>
            <a:off x="6084535" y="2098263"/>
            <a:ext cx="370609" cy="671839"/>
            <a:chOff x="7692736" y="1378634"/>
            <a:chExt cx="370609" cy="671839"/>
          </a:xfrm>
        </p:grpSpPr>
        <p:sp>
          <p:nvSpPr>
            <p:cNvPr id="15" name="Elipsa 14">
              <a:extLst>
                <a:ext uri="{FF2B5EF4-FFF2-40B4-BE49-F238E27FC236}">
                  <a16:creationId xmlns:a16="http://schemas.microsoft.com/office/drawing/2014/main" id="{F82BF7C2-58B5-414D-B911-C80F8DAA580C}"/>
                </a:ext>
              </a:extLst>
            </p:cNvPr>
            <p:cNvSpPr/>
            <p:nvPr/>
          </p:nvSpPr>
          <p:spPr>
            <a:xfrm>
              <a:off x="7883236" y="1378634"/>
              <a:ext cx="180109" cy="13854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Pravokutnik 9">
              <a:extLst>
                <a:ext uri="{FF2B5EF4-FFF2-40B4-BE49-F238E27FC236}">
                  <a16:creationId xmlns:a16="http://schemas.microsoft.com/office/drawing/2014/main" id="{074EB887-EB19-4A1A-ACAD-DA55402C9BB2}"/>
                </a:ext>
              </a:extLst>
            </p:cNvPr>
            <p:cNvSpPr/>
            <p:nvPr/>
          </p:nvSpPr>
          <p:spPr>
            <a:xfrm>
              <a:off x="7692736" y="1447906"/>
              <a:ext cx="353290" cy="60256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2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  <a:endPara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0" name="Grupa 19">
            <a:extLst>
              <a:ext uri="{FF2B5EF4-FFF2-40B4-BE49-F238E27FC236}">
                <a16:creationId xmlns:a16="http://schemas.microsoft.com/office/drawing/2014/main" id="{3F9942FE-6E5C-4B6A-9FEC-724CA6B95364}"/>
              </a:ext>
            </a:extLst>
          </p:cNvPr>
          <p:cNvGrpSpPr/>
          <p:nvPr/>
        </p:nvGrpSpPr>
        <p:grpSpPr>
          <a:xfrm>
            <a:off x="7084566" y="3998566"/>
            <a:ext cx="370609" cy="671839"/>
            <a:chOff x="7692736" y="1378634"/>
            <a:chExt cx="370609" cy="671839"/>
          </a:xfrm>
        </p:grpSpPr>
        <p:sp>
          <p:nvSpPr>
            <p:cNvPr id="21" name="Elipsa 20">
              <a:extLst>
                <a:ext uri="{FF2B5EF4-FFF2-40B4-BE49-F238E27FC236}">
                  <a16:creationId xmlns:a16="http://schemas.microsoft.com/office/drawing/2014/main" id="{9E134F35-FA97-4010-B1AD-96C02908307B}"/>
                </a:ext>
              </a:extLst>
            </p:cNvPr>
            <p:cNvSpPr/>
            <p:nvPr/>
          </p:nvSpPr>
          <p:spPr>
            <a:xfrm>
              <a:off x="7883236" y="1378634"/>
              <a:ext cx="180109" cy="13854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Pravokutnik 21">
              <a:extLst>
                <a:ext uri="{FF2B5EF4-FFF2-40B4-BE49-F238E27FC236}">
                  <a16:creationId xmlns:a16="http://schemas.microsoft.com/office/drawing/2014/main" id="{C6C2BF93-1737-42C3-A4BF-5228AE4E553F}"/>
                </a:ext>
              </a:extLst>
            </p:cNvPr>
            <p:cNvSpPr/>
            <p:nvPr/>
          </p:nvSpPr>
          <p:spPr>
            <a:xfrm>
              <a:off x="7692736" y="1447906"/>
              <a:ext cx="353290" cy="60256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2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  <a:endPara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3" name="Grupa 22">
            <a:extLst>
              <a:ext uri="{FF2B5EF4-FFF2-40B4-BE49-F238E27FC236}">
                <a16:creationId xmlns:a16="http://schemas.microsoft.com/office/drawing/2014/main" id="{D8CB5C90-BBF2-4F46-B8E1-E9A86F141E7A}"/>
              </a:ext>
            </a:extLst>
          </p:cNvPr>
          <p:cNvGrpSpPr/>
          <p:nvPr/>
        </p:nvGrpSpPr>
        <p:grpSpPr>
          <a:xfrm>
            <a:off x="8381995" y="4893662"/>
            <a:ext cx="370609" cy="671839"/>
            <a:chOff x="7692736" y="1378634"/>
            <a:chExt cx="370609" cy="671839"/>
          </a:xfrm>
        </p:grpSpPr>
        <p:sp>
          <p:nvSpPr>
            <p:cNvPr id="24" name="Elipsa 23">
              <a:extLst>
                <a:ext uri="{FF2B5EF4-FFF2-40B4-BE49-F238E27FC236}">
                  <a16:creationId xmlns:a16="http://schemas.microsoft.com/office/drawing/2014/main" id="{2CBBCDAF-2928-426C-A2BC-BDC2A3906B48}"/>
                </a:ext>
              </a:extLst>
            </p:cNvPr>
            <p:cNvSpPr/>
            <p:nvPr/>
          </p:nvSpPr>
          <p:spPr>
            <a:xfrm>
              <a:off x="7883236" y="1378634"/>
              <a:ext cx="180109" cy="13854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Pravokutnik 24">
              <a:extLst>
                <a:ext uri="{FF2B5EF4-FFF2-40B4-BE49-F238E27FC236}">
                  <a16:creationId xmlns:a16="http://schemas.microsoft.com/office/drawing/2014/main" id="{E457C48E-6D9D-47C8-B6B9-B9BEB0D1F6E4}"/>
                </a:ext>
              </a:extLst>
            </p:cNvPr>
            <p:cNvSpPr/>
            <p:nvPr/>
          </p:nvSpPr>
          <p:spPr>
            <a:xfrm>
              <a:off x="7692736" y="1447906"/>
              <a:ext cx="353290" cy="60256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2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</a:t>
              </a:r>
              <a:endPara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7" name="Grupa 26">
            <a:extLst>
              <a:ext uri="{FF2B5EF4-FFF2-40B4-BE49-F238E27FC236}">
                <a16:creationId xmlns:a16="http://schemas.microsoft.com/office/drawing/2014/main" id="{FB23BEC9-B2BE-493C-A563-8ABC2A9A334C}"/>
              </a:ext>
            </a:extLst>
          </p:cNvPr>
          <p:cNvGrpSpPr/>
          <p:nvPr/>
        </p:nvGrpSpPr>
        <p:grpSpPr>
          <a:xfrm>
            <a:off x="10414715" y="6290073"/>
            <a:ext cx="370609" cy="671839"/>
            <a:chOff x="7692736" y="1378634"/>
            <a:chExt cx="370609" cy="671839"/>
          </a:xfrm>
        </p:grpSpPr>
        <p:sp>
          <p:nvSpPr>
            <p:cNvPr id="28" name="Elipsa 27">
              <a:extLst>
                <a:ext uri="{FF2B5EF4-FFF2-40B4-BE49-F238E27FC236}">
                  <a16:creationId xmlns:a16="http://schemas.microsoft.com/office/drawing/2014/main" id="{DF901AC8-E66B-4673-9037-430F8D687B41}"/>
                </a:ext>
              </a:extLst>
            </p:cNvPr>
            <p:cNvSpPr/>
            <p:nvPr/>
          </p:nvSpPr>
          <p:spPr>
            <a:xfrm>
              <a:off x="7883236" y="1378634"/>
              <a:ext cx="180109" cy="13854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Pravokutnik 28">
              <a:extLst>
                <a:ext uri="{FF2B5EF4-FFF2-40B4-BE49-F238E27FC236}">
                  <a16:creationId xmlns:a16="http://schemas.microsoft.com/office/drawing/2014/main" id="{7A726CE0-6FEB-4A55-9970-BCA6CF5073B3}"/>
                </a:ext>
              </a:extLst>
            </p:cNvPr>
            <p:cNvSpPr/>
            <p:nvPr/>
          </p:nvSpPr>
          <p:spPr>
            <a:xfrm>
              <a:off x="7692736" y="1447906"/>
              <a:ext cx="353290" cy="60256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2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</a:t>
              </a:r>
              <a:endPara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0" name="Pravokutnik 29">
            <a:extLst>
              <a:ext uri="{FF2B5EF4-FFF2-40B4-BE49-F238E27FC236}">
                <a16:creationId xmlns:a16="http://schemas.microsoft.com/office/drawing/2014/main" id="{59E9FD11-5C1B-43C5-99FA-A45C76235BA0}"/>
              </a:ext>
            </a:extLst>
          </p:cNvPr>
          <p:cNvSpPr/>
          <p:nvPr/>
        </p:nvSpPr>
        <p:spPr>
          <a:xfrm>
            <a:off x="5806784" y="1624154"/>
            <a:ext cx="1925310" cy="602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RIJEKA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Pravokutnik 30">
            <a:extLst>
              <a:ext uri="{FF2B5EF4-FFF2-40B4-BE49-F238E27FC236}">
                <a16:creationId xmlns:a16="http://schemas.microsoft.com/office/drawing/2014/main" id="{590FDEC0-099D-400F-9389-6F967C3F6F48}"/>
              </a:ext>
            </a:extLst>
          </p:cNvPr>
          <p:cNvSpPr/>
          <p:nvPr/>
        </p:nvSpPr>
        <p:spPr>
          <a:xfrm>
            <a:off x="7084566" y="3799030"/>
            <a:ext cx="1925310" cy="602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ZADAR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Pravokutnik 31">
            <a:extLst>
              <a:ext uri="{FF2B5EF4-FFF2-40B4-BE49-F238E27FC236}">
                <a16:creationId xmlns:a16="http://schemas.microsoft.com/office/drawing/2014/main" id="{DABDFC3E-A65B-47BC-A87E-63B19710DB3F}"/>
              </a:ext>
            </a:extLst>
          </p:cNvPr>
          <p:cNvSpPr/>
          <p:nvPr/>
        </p:nvSpPr>
        <p:spPr>
          <a:xfrm>
            <a:off x="8047221" y="4429639"/>
            <a:ext cx="1925310" cy="602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SPLIT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Pravokutnik 32">
            <a:extLst>
              <a:ext uri="{FF2B5EF4-FFF2-40B4-BE49-F238E27FC236}">
                <a16:creationId xmlns:a16="http://schemas.microsoft.com/office/drawing/2014/main" id="{8EDB08A5-917F-4FAB-9657-4A18162E9F51}"/>
              </a:ext>
            </a:extLst>
          </p:cNvPr>
          <p:cNvSpPr/>
          <p:nvPr/>
        </p:nvSpPr>
        <p:spPr>
          <a:xfrm>
            <a:off x="10030612" y="5793065"/>
            <a:ext cx="2349625" cy="602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DUBROVNIK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54269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/>
      <p:bldP spid="30" grpId="0"/>
      <p:bldP spid="31" grpId="0"/>
      <p:bldP spid="32" grpId="0"/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BEC13886-3014-46FB-96D1-7C7E23A83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3201"/>
            <a:ext cx="12192000" cy="817418"/>
          </a:xfrm>
        </p:spPr>
        <p:txBody>
          <a:bodyPr>
            <a:normAutofit fontScale="90000"/>
          </a:bodyPr>
          <a:lstStyle/>
          <a:p>
            <a:r>
              <a:rPr lang="hr-HR" dirty="0"/>
              <a:t>Na jadransko-jonskom prometnom pravcu nema pruge, a autocesta je djelomično izgrađena.</a:t>
            </a:r>
            <a:endParaRPr lang="en-US" dirty="0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A49D9308-2F45-4CB6-94A7-9CB98D84D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1248227"/>
            <a:ext cx="10287000" cy="546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663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>
            <a:extLst>
              <a:ext uri="{FF2B5EF4-FFF2-40B4-BE49-F238E27FC236}">
                <a16:creationId xmlns:a16="http://schemas.microsoft.com/office/drawing/2014/main" id="{CD47E3B6-4026-4C4E-B5FA-9CA7DDBF1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2920"/>
            <a:ext cx="12192000" cy="665018"/>
          </a:xfrm>
        </p:spPr>
        <p:txBody>
          <a:bodyPr>
            <a:normAutofit fontScale="90000"/>
          </a:bodyPr>
          <a:lstStyle/>
          <a:p>
            <a:pPr algn="ctr"/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Prometno-geografski položaj Hrvatske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5251ABD3-E377-4D45-9B7B-7755D1D472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9549" y="1029725"/>
            <a:ext cx="10492902" cy="6071465"/>
          </a:xfrm>
        </p:spPr>
        <p:txBody>
          <a:bodyPr>
            <a:normAutofit/>
          </a:bodyPr>
          <a:lstStyle/>
          <a:p>
            <a:r>
              <a:rPr lang="hr-HR" dirty="0"/>
              <a:t>promet – prijevoz ljudi, roba i informacija</a:t>
            </a:r>
          </a:p>
          <a:p>
            <a:r>
              <a:rPr lang="hr-HR" dirty="0"/>
              <a:t>Hrvatska je:</a:t>
            </a:r>
          </a:p>
          <a:p>
            <a:pPr lvl="1"/>
            <a:r>
              <a:rPr lang="hr-HR" dirty="0"/>
              <a:t>tranzitna zemlja – kroz nju prolaze važni međunarodni prometni pravci</a:t>
            </a:r>
          </a:p>
          <a:p>
            <a:pPr lvl="1"/>
            <a:r>
              <a:rPr lang="hr-HR" dirty="0"/>
              <a:t>križišna zemlja – prometni pravci sijeku se u HR</a:t>
            </a:r>
          </a:p>
          <a:p>
            <a:r>
              <a:rPr lang="hr-HR" dirty="0"/>
              <a:t>prometni pravci:</a:t>
            </a:r>
          </a:p>
          <a:p>
            <a:pPr lvl="1"/>
            <a:r>
              <a:rPr lang="hr-HR" dirty="0"/>
              <a:t>uzdužni (Z</a:t>
            </a:r>
            <a:r>
              <a:rPr lang="hr-HR" dirty="0">
                <a:sym typeface="Wingdings" panose="05000000000000000000" pitchFamily="2" charset="2"/>
              </a:rPr>
              <a:t>I)</a:t>
            </a:r>
            <a:r>
              <a:rPr lang="hr-HR" dirty="0"/>
              <a:t>:</a:t>
            </a:r>
          </a:p>
          <a:p>
            <a:pPr lvl="2"/>
            <a:r>
              <a:rPr lang="hr-HR" dirty="0"/>
              <a:t>posavski – Z Europa – JZ Azija</a:t>
            </a:r>
          </a:p>
          <a:p>
            <a:pPr lvl="2"/>
            <a:r>
              <a:rPr lang="hr-HR" dirty="0"/>
              <a:t>podravski – lokalno značenje</a:t>
            </a:r>
          </a:p>
          <a:p>
            <a:pPr lvl="2"/>
            <a:r>
              <a:rPr lang="hr-HR" dirty="0">
                <a:solidFill>
                  <a:srgbClr val="FF0000"/>
                </a:solidFill>
              </a:rPr>
              <a:t>jadransko-jonski – u izgradnji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607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Naslov 3">
            <a:extLst>
              <a:ext uri="{FF2B5EF4-FFF2-40B4-BE49-F238E27FC236}">
                <a16:creationId xmlns:a16="http://schemas.microsoft.com/office/drawing/2014/main" id="{325BB121-C7F2-4878-910F-5E6178C58A63}"/>
              </a:ext>
            </a:extLst>
          </p:cNvPr>
          <p:cNvSpPr txBox="1">
            <a:spLocks/>
          </p:cNvSpPr>
          <p:nvPr/>
        </p:nvSpPr>
        <p:spPr>
          <a:xfrm>
            <a:off x="611505" y="832954"/>
            <a:ext cx="4044115" cy="28540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3600" dirty="0"/>
              <a:t>Pravci koji prolaze od sjevera prema jugu i povezuju kontinentske države s morem.</a:t>
            </a:r>
            <a:endParaRPr lang="en-US" sz="3600" dirty="0"/>
          </a:p>
        </p:txBody>
      </p:sp>
      <p:sp>
        <p:nvSpPr>
          <p:cNvPr id="19" name="Naslov 3">
            <a:extLst>
              <a:ext uri="{FF2B5EF4-FFF2-40B4-BE49-F238E27FC236}">
                <a16:creationId xmlns:a16="http://schemas.microsoft.com/office/drawing/2014/main" id="{2D10C0D1-2CE6-46E9-85FA-B84F7139C11D}"/>
              </a:ext>
            </a:extLst>
          </p:cNvPr>
          <p:cNvSpPr txBox="1">
            <a:spLocks/>
          </p:cNvSpPr>
          <p:nvPr/>
        </p:nvSpPr>
        <p:spPr>
          <a:xfrm>
            <a:off x="611505" y="3686990"/>
            <a:ext cx="4793671" cy="25803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3600" dirty="0"/>
              <a:t>Nazivaju se </a:t>
            </a:r>
            <a:r>
              <a:rPr lang="hr-HR" sz="3600" b="1" dirty="0"/>
              <a:t>poprečni</a:t>
            </a:r>
            <a:r>
              <a:rPr lang="hr-H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3600" dirty="0"/>
              <a:t>prometni pravci.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62B87926-CADF-42C9-9161-B1C608BA0B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121" y="1004455"/>
            <a:ext cx="6926287" cy="4682836"/>
          </a:xfrm>
          <a:prstGeom prst="rect">
            <a:avLst/>
          </a:prstGeom>
          <a:ln>
            <a:noFill/>
          </a:ln>
        </p:spPr>
      </p:pic>
      <p:sp>
        <p:nvSpPr>
          <p:cNvPr id="13" name="Pravokutnik 12">
            <a:extLst>
              <a:ext uri="{FF2B5EF4-FFF2-40B4-BE49-F238E27FC236}">
                <a16:creationId xmlns:a16="http://schemas.microsoft.com/office/drawing/2014/main" id="{C3E23B73-9ED6-456A-8BC9-D884CAA4692A}"/>
              </a:ext>
            </a:extLst>
          </p:cNvPr>
          <p:cNvSpPr/>
          <p:nvPr/>
        </p:nvSpPr>
        <p:spPr>
          <a:xfrm>
            <a:off x="6637737" y="1747354"/>
            <a:ext cx="1524000" cy="360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solidFill>
                  <a:schemeClr val="tx1"/>
                </a:solidFill>
              </a:rPr>
              <a:t>ČEŠKA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Pravokutnik 14">
            <a:extLst>
              <a:ext uri="{FF2B5EF4-FFF2-40B4-BE49-F238E27FC236}">
                <a16:creationId xmlns:a16="http://schemas.microsoft.com/office/drawing/2014/main" id="{93875587-52A8-4793-9279-7D44D3EF8097}"/>
              </a:ext>
            </a:extLst>
          </p:cNvPr>
          <p:cNvSpPr/>
          <p:nvPr/>
        </p:nvSpPr>
        <p:spPr>
          <a:xfrm>
            <a:off x="7870792" y="2259972"/>
            <a:ext cx="1524000" cy="360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solidFill>
                  <a:schemeClr val="tx1"/>
                </a:solidFill>
              </a:rPr>
              <a:t>SLOVAČKA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Pravokutnik 15">
            <a:extLst>
              <a:ext uri="{FF2B5EF4-FFF2-40B4-BE49-F238E27FC236}">
                <a16:creationId xmlns:a16="http://schemas.microsoft.com/office/drawing/2014/main" id="{B88C3860-3668-4F22-AB2D-B870B886DAAD}"/>
              </a:ext>
            </a:extLst>
          </p:cNvPr>
          <p:cNvSpPr/>
          <p:nvPr/>
        </p:nvSpPr>
        <p:spPr>
          <a:xfrm>
            <a:off x="6471483" y="2677289"/>
            <a:ext cx="1524000" cy="360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solidFill>
                  <a:schemeClr val="tx1"/>
                </a:solidFill>
              </a:rPr>
              <a:t>AUSTRIJA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Pravokutnik 16">
            <a:extLst>
              <a:ext uri="{FF2B5EF4-FFF2-40B4-BE49-F238E27FC236}">
                <a16:creationId xmlns:a16="http://schemas.microsoft.com/office/drawing/2014/main" id="{FC2D2D96-15BE-4015-B743-3315DB9AF70E}"/>
              </a:ext>
            </a:extLst>
          </p:cNvPr>
          <p:cNvSpPr/>
          <p:nvPr/>
        </p:nvSpPr>
        <p:spPr>
          <a:xfrm>
            <a:off x="7732247" y="2935483"/>
            <a:ext cx="1524000" cy="360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solidFill>
                  <a:schemeClr val="tx1"/>
                </a:solidFill>
              </a:rPr>
              <a:t>MAĐARSKA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0" name="Ravni poveznik sa strelicom 19">
            <a:extLst>
              <a:ext uri="{FF2B5EF4-FFF2-40B4-BE49-F238E27FC236}">
                <a16:creationId xmlns:a16="http://schemas.microsoft.com/office/drawing/2014/main" id="{759FD7BC-6480-4C29-A4E6-3E95F75060C6}"/>
              </a:ext>
            </a:extLst>
          </p:cNvPr>
          <p:cNvCxnSpPr>
            <a:cxnSpLocks/>
          </p:cNvCxnSpPr>
          <p:nvPr/>
        </p:nvCxnSpPr>
        <p:spPr>
          <a:xfrm flipH="1">
            <a:off x="7121236" y="3295701"/>
            <a:ext cx="944930" cy="73001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ravokutnik 20">
            <a:extLst>
              <a:ext uri="{FF2B5EF4-FFF2-40B4-BE49-F238E27FC236}">
                <a16:creationId xmlns:a16="http://schemas.microsoft.com/office/drawing/2014/main" id="{1629C0FA-A481-4A1A-B48E-BE7088419FD0}"/>
              </a:ext>
            </a:extLst>
          </p:cNvPr>
          <p:cNvSpPr/>
          <p:nvPr/>
        </p:nvSpPr>
        <p:spPr>
          <a:xfrm rot="2785724">
            <a:off x="6144042" y="4648901"/>
            <a:ext cx="2492408" cy="360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solidFill>
                  <a:schemeClr val="tx1"/>
                </a:solidFill>
              </a:rPr>
              <a:t>JADRANSKO MORE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28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0" y="447472"/>
            <a:ext cx="9144000" cy="582594"/>
          </a:xfrm>
        </p:spPr>
        <p:txBody>
          <a:bodyPr>
            <a:normAutofit fontScale="90000"/>
          </a:bodyPr>
          <a:lstStyle/>
          <a:p>
            <a:pPr algn="l"/>
            <a:r>
              <a:rPr lang="hr-HR" dirty="0"/>
              <a:t>Ponovimo...</a:t>
            </a: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1524000" y="1530132"/>
            <a:ext cx="9379527" cy="8884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/>
          <a:p>
            <a:pPr>
              <a:spcBef>
                <a:spcPct val="0"/>
              </a:spcBef>
              <a:defRPr/>
            </a:pPr>
            <a:r>
              <a:rPr lang="hr-HR" sz="4400" dirty="0">
                <a:latin typeface="+mj-lt"/>
                <a:ea typeface="+mj-ea"/>
                <a:cs typeface="+mj-cs"/>
              </a:rPr>
              <a:t>Koja nam ljudska djelatnost omogućava da s jednog mjesta otputujemo na neko drugo mjesto?</a:t>
            </a: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1524000" y="2328398"/>
            <a:ext cx="9144000" cy="5825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hr-HR" sz="2400" i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Promet.</a:t>
            </a: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1524000" y="3304968"/>
            <a:ext cx="9144000" cy="5825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/>
          <a:p>
            <a:pPr>
              <a:spcBef>
                <a:spcPct val="0"/>
              </a:spcBef>
              <a:defRPr/>
            </a:pPr>
            <a:r>
              <a:rPr lang="hr-HR" sz="4400" dirty="0">
                <a:latin typeface="+mj-lt"/>
                <a:ea typeface="+mj-ea"/>
                <a:cs typeface="+mj-cs"/>
              </a:rPr>
              <a:t>Što je promet?</a:t>
            </a:r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1524000" y="3805034"/>
            <a:ext cx="9144000" cy="5825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hr-HR" sz="2400" i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Promet je prijevoz ljudi, roba i informacija s jednog mjesta na drugo. </a:t>
            </a:r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1524000" y="4887694"/>
            <a:ext cx="9144000" cy="5825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/>
          <a:p>
            <a:pPr>
              <a:spcBef>
                <a:spcPct val="0"/>
              </a:spcBef>
              <a:defRPr/>
            </a:pPr>
            <a:r>
              <a:rPr lang="hr-HR" sz="4400" dirty="0">
                <a:latin typeface="+mj-lt"/>
                <a:ea typeface="+mj-ea"/>
                <a:cs typeface="+mj-cs"/>
              </a:rPr>
              <a:t>Zašto je promet važan?</a:t>
            </a:r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1524000" y="5459198"/>
            <a:ext cx="9144000" cy="5825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hr-HR" sz="2400" i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Važan je zbog trgovine, turizma, industrije… </a:t>
            </a:r>
          </a:p>
        </p:txBody>
      </p:sp>
    </p:spTree>
    <p:extLst>
      <p:ext uri="{BB962C8B-B14F-4D97-AF65-F5344CB8AC3E}">
        <p14:creationId xmlns:p14="http://schemas.microsoft.com/office/powerpoint/2010/main" val="931800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CC02A724-5331-42CD-B814-F1E60E20B5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957" y="10567"/>
            <a:ext cx="7065818" cy="6847433"/>
          </a:xfrm>
          <a:prstGeom prst="rect">
            <a:avLst/>
          </a:prstGeom>
        </p:spPr>
      </p:pic>
      <p:sp>
        <p:nvSpPr>
          <p:cNvPr id="6" name="Prostoručno: oblik 5">
            <a:extLst>
              <a:ext uri="{FF2B5EF4-FFF2-40B4-BE49-F238E27FC236}">
                <a16:creationId xmlns:a16="http://schemas.microsoft.com/office/drawing/2014/main" id="{309F0766-640A-4AE0-BA57-A15E24BAAD33}"/>
              </a:ext>
            </a:extLst>
          </p:cNvPr>
          <p:cNvSpPr/>
          <p:nvPr/>
        </p:nvSpPr>
        <p:spPr>
          <a:xfrm>
            <a:off x="7218043" y="27709"/>
            <a:ext cx="1454902" cy="4890818"/>
          </a:xfrm>
          <a:custGeom>
            <a:avLst/>
            <a:gdLst>
              <a:gd name="connsiteX0" fmla="*/ 637484 w 1454902"/>
              <a:gd name="connsiteY0" fmla="*/ 0 h 4890818"/>
              <a:gd name="connsiteX1" fmla="*/ 651339 w 1454902"/>
              <a:gd name="connsiteY1" fmla="*/ 207818 h 4890818"/>
              <a:gd name="connsiteX2" fmla="*/ 637484 w 1454902"/>
              <a:gd name="connsiteY2" fmla="*/ 332509 h 4890818"/>
              <a:gd name="connsiteX3" fmla="*/ 776030 w 1454902"/>
              <a:gd name="connsiteY3" fmla="*/ 415636 h 4890818"/>
              <a:gd name="connsiteX4" fmla="*/ 817593 w 1454902"/>
              <a:gd name="connsiteY4" fmla="*/ 429491 h 4890818"/>
              <a:gd name="connsiteX5" fmla="*/ 845302 w 1454902"/>
              <a:gd name="connsiteY5" fmla="*/ 471055 h 4890818"/>
              <a:gd name="connsiteX6" fmla="*/ 859157 w 1454902"/>
              <a:gd name="connsiteY6" fmla="*/ 540327 h 4890818"/>
              <a:gd name="connsiteX7" fmla="*/ 886866 w 1454902"/>
              <a:gd name="connsiteY7" fmla="*/ 637309 h 4890818"/>
              <a:gd name="connsiteX8" fmla="*/ 873012 w 1454902"/>
              <a:gd name="connsiteY8" fmla="*/ 734291 h 4890818"/>
              <a:gd name="connsiteX9" fmla="*/ 859157 w 1454902"/>
              <a:gd name="connsiteY9" fmla="*/ 775855 h 4890818"/>
              <a:gd name="connsiteX10" fmla="*/ 886866 w 1454902"/>
              <a:gd name="connsiteY10" fmla="*/ 1025236 h 4890818"/>
              <a:gd name="connsiteX11" fmla="*/ 859157 w 1454902"/>
              <a:gd name="connsiteY11" fmla="*/ 1246909 h 4890818"/>
              <a:gd name="connsiteX12" fmla="*/ 831448 w 1454902"/>
              <a:gd name="connsiteY12" fmla="*/ 1288473 h 4890818"/>
              <a:gd name="connsiteX13" fmla="*/ 845302 w 1454902"/>
              <a:gd name="connsiteY13" fmla="*/ 1482436 h 4890818"/>
              <a:gd name="connsiteX14" fmla="*/ 873012 w 1454902"/>
              <a:gd name="connsiteY14" fmla="*/ 1510146 h 4890818"/>
              <a:gd name="connsiteX15" fmla="*/ 789884 w 1454902"/>
              <a:gd name="connsiteY15" fmla="*/ 1579418 h 4890818"/>
              <a:gd name="connsiteX16" fmla="*/ 679048 w 1454902"/>
              <a:gd name="connsiteY16" fmla="*/ 1662546 h 4890818"/>
              <a:gd name="connsiteX17" fmla="*/ 665193 w 1454902"/>
              <a:gd name="connsiteY17" fmla="*/ 1704109 h 4890818"/>
              <a:gd name="connsiteX18" fmla="*/ 651339 w 1454902"/>
              <a:gd name="connsiteY18" fmla="*/ 1759527 h 4890818"/>
              <a:gd name="connsiteX19" fmla="*/ 609775 w 1454902"/>
              <a:gd name="connsiteY19" fmla="*/ 1773382 h 4890818"/>
              <a:gd name="connsiteX20" fmla="*/ 498939 w 1454902"/>
              <a:gd name="connsiteY20" fmla="*/ 1870364 h 4890818"/>
              <a:gd name="connsiteX21" fmla="*/ 388102 w 1454902"/>
              <a:gd name="connsiteY21" fmla="*/ 1898073 h 4890818"/>
              <a:gd name="connsiteX22" fmla="*/ 346539 w 1454902"/>
              <a:gd name="connsiteY22" fmla="*/ 1925782 h 4890818"/>
              <a:gd name="connsiteX23" fmla="*/ 263412 w 1454902"/>
              <a:gd name="connsiteY23" fmla="*/ 1967346 h 4890818"/>
              <a:gd name="connsiteX24" fmla="*/ 207993 w 1454902"/>
              <a:gd name="connsiteY24" fmla="*/ 2036618 h 4890818"/>
              <a:gd name="connsiteX25" fmla="*/ 180284 w 1454902"/>
              <a:gd name="connsiteY25" fmla="*/ 2244436 h 4890818"/>
              <a:gd name="connsiteX26" fmla="*/ 166430 w 1454902"/>
              <a:gd name="connsiteY26" fmla="*/ 2286000 h 4890818"/>
              <a:gd name="connsiteX27" fmla="*/ 152575 w 1454902"/>
              <a:gd name="connsiteY27" fmla="*/ 2355273 h 4890818"/>
              <a:gd name="connsiteX28" fmla="*/ 124866 w 1454902"/>
              <a:gd name="connsiteY28" fmla="*/ 2563091 h 4890818"/>
              <a:gd name="connsiteX29" fmla="*/ 97157 w 1454902"/>
              <a:gd name="connsiteY29" fmla="*/ 2604655 h 4890818"/>
              <a:gd name="connsiteX30" fmla="*/ 41739 w 1454902"/>
              <a:gd name="connsiteY30" fmla="*/ 2646218 h 4890818"/>
              <a:gd name="connsiteX31" fmla="*/ 175 w 1454902"/>
              <a:gd name="connsiteY31" fmla="*/ 2729346 h 4890818"/>
              <a:gd name="connsiteX32" fmla="*/ 14030 w 1454902"/>
              <a:gd name="connsiteY32" fmla="*/ 2784764 h 4890818"/>
              <a:gd name="connsiteX33" fmla="*/ 124866 w 1454902"/>
              <a:gd name="connsiteY33" fmla="*/ 2798618 h 4890818"/>
              <a:gd name="connsiteX34" fmla="*/ 166430 w 1454902"/>
              <a:gd name="connsiteY34" fmla="*/ 2937164 h 4890818"/>
              <a:gd name="connsiteX35" fmla="*/ 249557 w 1454902"/>
              <a:gd name="connsiteY35" fmla="*/ 3006436 h 4890818"/>
              <a:gd name="connsiteX36" fmla="*/ 277266 w 1454902"/>
              <a:gd name="connsiteY36" fmla="*/ 3061855 h 4890818"/>
              <a:gd name="connsiteX37" fmla="*/ 318830 w 1454902"/>
              <a:gd name="connsiteY37" fmla="*/ 3089564 h 4890818"/>
              <a:gd name="connsiteX38" fmla="*/ 374248 w 1454902"/>
              <a:gd name="connsiteY38" fmla="*/ 3158836 h 4890818"/>
              <a:gd name="connsiteX39" fmla="*/ 388102 w 1454902"/>
              <a:gd name="connsiteY39" fmla="*/ 3366655 h 4890818"/>
              <a:gd name="connsiteX40" fmla="*/ 526648 w 1454902"/>
              <a:gd name="connsiteY40" fmla="*/ 3505200 h 4890818"/>
              <a:gd name="connsiteX41" fmla="*/ 609775 w 1454902"/>
              <a:gd name="connsiteY41" fmla="*/ 3574473 h 4890818"/>
              <a:gd name="connsiteX42" fmla="*/ 609775 w 1454902"/>
              <a:gd name="connsiteY42" fmla="*/ 3851564 h 4890818"/>
              <a:gd name="connsiteX43" fmla="*/ 540502 w 1454902"/>
              <a:gd name="connsiteY43" fmla="*/ 3865418 h 4890818"/>
              <a:gd name="connsiteX44" fmla="*/ 457375 w 1454902"/>
              <a:gd name="connsiteY44" fmla="*/ 3893127 h 4890818"/>
              <a:gd name="connsiteX45" fmla="*/ 388102 w 1454902"/>
              <a:gd name="connsiteY45" fmla="*/ 3976255 h 4890818"/>
              <a:gd name="connsiteX46" fmla="*/ 415812 w 1454902"/>
              <a:gd name="connsiteY46" fmla="*/ 4003964 h 4890818"/>
              <a:gd name="connsiteX47" fmla="*/ 429666 w 1454902"/>
              <a:gd name="connsiteY47" fmla="*/ 4045527 h 4890818"/>
              <a:gd name="connsiteX48" fmla="*/ 471230 w 1454902"/>
              <a:gd name="connsiteY48" fmla="*/ 4059382 h 4890818"/>
              <a:gd name="connsiteX49" fmla="*/ 512793 w 1454902"/>
              <a:gd name="connsiteY49" fmla="*/ 4100946 h 4890818"/>
              <a:gd name="connsiteX50" fmla="*/ 526648 w 1454902"/>
              <a:gd name="connsiteY50" fmla="*/ 4253346 h 4890818"/>
              <a:gd name="connsiteX51" fmla="*/ 568212 w 1454902"/>
              <a:gd name="connsiteY51" fmla="*/ 4281055 h 4890818"/>
              <a:gd name="connsiteX52" fmla="*/ 651339 w 1454902"/>
              <a:gd name="connsiteY52" fmla="*/ 4350327 h 4890818"/>
              <a:gd name="connsiteX53" fmla="*/ 789884 w 1454902"/>
              <a:gd name="connsiteY53" fmla="*/ 4391891 h 4890818"/>
              <a:gd name="connsiteX54" fmla="*/ 803739 w 1454902"/>
              <a:gd name="connsiteY54" fmla="*/ 4433455 h 4890818"/>
              <a:gd name="connsiteX55" fmla="*/ 817593 w 1454902"/>
              <a:gd name="connsiteY55" fmla="*/ 4488873 h 4890818"/>
              <a:gd name="connsiteX56" fmla="*/ 886866 w 1454902"/>
              <a:gd name="connsiteY56" fmla="*/ 4558146 h 4890818"/>
              <a:gd name="connsiteX57" fmla="*/ 1025412 w 1454902"/>
              <a:gd name="connsiteY57" fmla="*/ 4668982 h 4890818"/>
              <a:gd name="connsiteX58" fmla="*/ 1039266 w 1454902"/>
              <a:gd name="connsiteY58" fmla="*/ 4710546 h 4890818"/>
              <a:gd name="connsiteX59" fmla="*/ 1080830 w 1454902"/>
              <a:gd name="connsiteY59" fmla="*/ 4738255 h 4890818"/>
              <a:gd name="connsiteX60" fmla="*/ 1233230 w 1454902"/>
              <a:gd name="connsiteY60" fmla="*/ 4765964 h 4890818"/>
              <a:gd name="connsiteX61" fmla="*/ 1302502 w 1454902"/>
              <a:gd name="connsiteY61" fmla="*/ 4849091 h 4890818"/>
              <a:gd name="connsiteX62" fmla="*/ 1385630 w 1454902"/>
              <a:gd name="connsiteY62" fmla="*/ 4862946 h 4890818"/>
              <a:gd name="connsiteX63" fmla="*/ 1454902 w 1454902"/>
              <a:gd name="connsiteY63" fmla="*/ 4876800 h 4890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454902" h="4890818">
                <a:moveTo>
                  <a:pt x="637484" y="0"/>
                </a:moveTo>
                <a:cubicBezTo>
                  <a:pt x="642102" y="69273"/>
                  <a:pt x="651339" y="138392"/>
                  <a:pt x="651339" y="207818"/>
                </a:cubicBezTo>
                <a:cubicBezTo>
                  <a:pt x="651339" y="249637"/>
                  <a:pt x="622472" y="293477"/>
                  <a:pt x="637484" y="332509"/>
                </a:cubicBezTo>
                <a:cubicBezTo>
                  <a:pt x="643964" y="349356"/>
                  <a:pt x="749018" y="404059"/>
                  <a:pt x="776030" y="415636"/>
                </a:cubicBezTo>
                <a:cubicBezTo>
                  <a:pt x="789453" y="421389"/>
                  <a:pt x="803739" y="424873"/>
                  <a:pt x="817593" y="429491"/>
                </a:cubicBezTo>
                <a:cubicBezTo>
                  <a:pt x="826829" y="443346"/>
                  <a:pt x="839455" y="455464"/>
                  <a:pt x="845302" y="471055"/>
                </a:cubicBezTo>
                <a:cubicBezTo>
                  <a:pt x="853570" y="493104"/>
                  <a:pt x="854049" y="517340"/>
                  <a:pt x="859157" y="540327"/>
                </a:cubicBezTo>
                <a:cubicBezTo>
                  <a:pt x="870755" y="592516"/>
                  <a:pt x="871438" y="591024"/>
                  <a:pt x="886866" y="637309"/>
                </a:cubicBezTo>
                <a:cubicBezTo>
                  <a:pt x="882248" y="669636"/>
                  <a:pt x="879416" y="702270"/>
                  <a:pt x="873012" y="734291"/>
                </a:cubicBezTo>
                <a:cubicBezTo>
                  <a:pt x="870148" y="748612"/>
                  <a:pt x="859157" y="761251"/>
                  <a:pt x="859157" y="775855"/>
                </a:cubicBezTo>
                <a:cubicBezTo>
                  <a:pt x="859157" y="927962"/>
                  <a:pt x="861760" y="924809"/>
                  <a:pt x="886866" y="1025236"/>
                </a:cubicBezTo>
                <a:cubicBezTo>
                  <a:pt x="884221" y="1059625"/>
                  <a:pt x="889064" y="1187096"/>
                  <a:pt x="859157" y="1246909"/>
                </a:cubicBezTo>
                <a:cubicBezTo>
                  <a:pt x="851710" y="1261802"/>
                  <a:pt x="840684" y="1274618"/>
                  <a:pt x="831448" y="1288473"/>
                </a:cubicBezTo>
                <a:cubicBezTo>
                  <a:pt x="836066" y="1353127"/>
                  <a:pt x="833357" y="1418727"/>
                  <a:pt x="845302" y="1482436"/>
                </a:cubicBezTo>
                <a:cubicBezTo>
                  <a:pt x="847709" y="1495275"/>
                  <a:pt x="873012" y="1497083"/>
                  <a:pt x="873012" y="1510146"/>
                </a:cubicBezTo>
                <a:cubicBezTo>
                  <a:pt x="873012" y="1551062"/>
                  <a:pt x="811615" y="1566379"/>
                  <a:pt x="789884" y="1579418"/>
                </a:cubicBezTo>
                <a:cubicBezTo>
                  <a:pt x="711553" y="1626417"/>
                  <a:pt x="724160" y="1617432"/>
                  <a:pt x="679048" y="1662546"/>
                </a:cubicBezTo>
                <a:cubicBezTo>
                  <a:pt x="674430" y="1676400"/>
                  <a:pt x="669205" y="1690067"/>
                  <a:pt x="665193" y="1704109"/>
                </a:cubicBezTo>
                <a:cubicBezTo>
                  <a:pt x="659962" y="1722418"/>
                  <a:pt x="663234" y="1744658"/>
                  <a:pt x="651339" y="1759527"/>
                </a:cubicBezTo>
                <a:cubicBezTo>
                  <a:pt x="642216" y="1770931"/>
                  <a:pt x="623630" y="1768764"/>
                  <a:pt x="609775" y="1773382"/>
                </a:cubicBezTo>
                <a:cubicBezTo>
                  <a:pt x="579757" y="1818409"/>
                  <a:pt x="563594" y="1854200"/>
                  <a:pt x="498939" y="1870364"/>
                </a:cubicBezTo>
                <a:lnTo>
                  <a:pt x="388102" y="1898073"/>
                </a:lnTo>
                <a:cubicBezTo>
                  <a:pt x="374248" y="1907309"/>
                  <a:pt x="361432" y="1918336"/>
                  <a:pt x="346539" y="1925782"/>
                </a:cubicBezTo>
                <a:cubicBezTo>
                  <a:pt x="278244" y="1959929"/>
                  <a:pt x="329593" y="1914401"/>
                  <a:pt x="263412" y="1967346"/>
                </a:cubicBezTo>
                <a:cubicBezTo>
                  <a:pt x="235207" y="1989910"/>
                  <a:pt x="228570" y="2005753"/>
                  <a:pt x="207993" y="2036618"/>
                </a:cubicBezTo>
                <a:cubicBezTo>
                  <a:pt x="172598" y="2142809"/>
                  <a:pt x="210419" y="2018426"/>
                  <a:pt x="180284" y="2244436"/>
                </a:cubicBezTo>
                <a:cubicBezTo>
                  <a:pt x="178354" y="2258912"/>
                  <a:pt x="169972" y="2271832"/>
                  <a:pt x="166430" y="2286000"/>
                </a:cubicBezTo>
                <a:cubicBezTo>
                  <a:pt x="160719" y="2308845"/>
                  <a:pt x="157193" y="2332182"/>
                  <a:pt x="152575" y="2355273"/>
                </a:cubicBezTo>
                <a:cubicBezTo>
                  <a:pt x="149479" y="2392426"/>
                  <a:pt x="153163" y="2506497"/>
                  <a:pt x="124866" y="2563091"/>
                </a:cubicBezTo>
                <a:cubicBezTo>
                  <a:pt x="117419" y="2577984"/>
                  <a:pt x="108931" y="2592881"/>
                  <a:pt x="97157" y="2604655"/>
                </a:cubicBezTo>
                <a:cubicBezTo>
                  <a:pt x="80829" y="2620983"/>
                  <a:pt x="60212" y="2632364"/>
                  <a:pt x="41739" y="2646218"/>
                </a:cubicBezTo>
                <a:cubicBezTo>
                  <a:pt x="27730" y="2667232"/>
                  <a:pt x="175" y="2700667"/>
                  <a:pt x="175" y="2729346"/>
                </a:cubicBezTo>
                <a:cubicBezTo>
                  <a:pt x="175" y="2748387"/>
                  <a:pt x="-2615" y="2775517"/>
                  <a:pt x="14030" y="2784764"/>
                </a:cubicBezTo>
                <a:cubicBezTo>
                  <a:pt x="46577" y="2802846"/>
                  <a:pt x="87921" y="2794000"/>
                  <a:pt x="124866" y="2798618"/>
                </a:cubicBezTo>
                <a:cubicBezTo>
                  <a:pt x="131145" y="2823732"/>
                  <a:pt x="155188" y="2925922"/>
                  <a:pt x="166430" y="2937164"/>
                </a:cubicBezTo>
                <a:cubicBezTo>
                  <a:pt x="219767" y="2990501"/>
                  <a:pt x="191691" y="2967859"/>
                  <a:pt x="249557" y="3006436"/>
                </a:cubicBezTo>
                <a:cubicBezTo>
                  <a:pt x="258793" y="3024909"/>
                  <a:pt x="264044" y="3045989"/>
                  <a:pt x="277266" y="3061855"/>
                </a:cubicBezTo>
                <a:cubicBezTo>
                  <a:pt x="287926" y="3074647"/>
                  <a:pt x="308428" y="3076562"/>
                  <a:pt x="318830" y="3089564"/>
                </a:cubicBezTo>
                <a:cubicBezTo>
                  <a:pt x="395311" y="3185164"/>
                  <a:pt x="255130" y="3079425"/>
                  <a:pt x="374248" y="3158836"/>
                </a:cubicBezTo>
                <a:cubicBezTo>
                  <a:pt x="378866" y="3228109"/>
                  <a:pt x="372021" y="3299116"/>
                  <a:pt x="388102" y="3366655"/>
                </a:cubicBezTo>
                <a:cubicBezTo>
                  <a:pt x="405529" y="3439847"/>
                  <a:pt x="472277" y="3468953"/>
                  <a:pt x="526648" y="3505200"/>
                </a:cubicBezTo>
                <a:cubicBezTo>
                  <a:pt x="584516" y="3543778"/>
                  <a:pt x="556437" y="3521134"/>
                  <a:pt x="609775" y="3574473"/>
                </a:cubicBezTo>
                <a:cubicBezTo>
                  <a:pt x="642126" y="3671522"/>
                  <a:pt x="658817" y="3704440"/>
                  <a:pt x="609775" y="3851564"/>
                </a:cubicBezTo>
                <a:cubicBezTo>
                  <a:pt x="602328" y="3873904"/>
                  <a:pt x="563221" y="3859222"/>
                  <a:pt x="540502" y="3865418"/>
                </a:cubicBezTo>
                <a:cubicBezTo>
                  <a:pt x="512323" y="3873103"/>
                  <a:pt x="457375" y="3893127"/>
                  <a:pt x="457375" y="3893127"/>
                </a:cubicBezTo>
                <a:cubicBezTo>
                  <a:pt x="449432" y="3901070"/>
                  <a:pt x="388102" y="3956968"/>
                  <a:pt x="388102" y="3976255"/>
                </a:cubicBezTo>
                <a:lnTo>
                  <a:pt x="415812" y="4003964"/>
                </a:lnTo>
                <a:cubicBezTo>
                  <a:pt x="420430" y="4017818"/>
                  <a:pt x="419340" y="4035201"/>
                  <a:pt x="429666" y="4045527"/>
                </a:cubicBezTo>
                <a:cubicBezTo>
                  <a:pt x="439993" y="4055854"/>
                  <a:pt x="459079" y="4051281"/>
                  <a:pt x="471230" y="4059382"/>
                </a:cubicBezTo>
                <a:cubicBezTo>
                  <a:pt x="487532" y="4070250"/>
                  <a:pt x="498939" y="4087091"/>
                  <a:pt x="512793" y="4100946"/>
                </a:cubicBezTo>
                <a:cubicBezTo>
                  <a:pt x="517411" y="4151746"/>
                  <a:pt x="511647" y="4204592"/>
                  <a:pt x="526648" y="4253346"/>
                </a:cubicBezTo>
                <a:cubicBezTo>
                  <a:pt x="531545" y="4269261"/>
                  <a:pt x="555420" y="4270395"/>
                  <a:pt x="568212" y="4281055"/>
                </a:cubicBezTo>
                <a:cubicBezTo>
                  <a:pt x="605501" y="4312129"/>
                  <a:pt x="607111" y="4330670"/>
                  <a:pt x="651339" y="4350327"/>
                </a:cubicBezTo>
                <a:cubicBezTo>
                  <a:pt x="694704" y="4369600"/>
                  <a:pt x="743828" y="4380377"/>
                  <a:pt x="789884" y="4391891"/>
                </a:cubicBezTo>
                <a:cubicBezTo>
                  <a:pt x="794502" y="4405746"/>
                  <a:pt x="799727" y="4419413"/>
                  <a:pt x="803739" y="4433455"/>
                </a:cubicBezTo>
                <a:cubicBezTo>
                  <a:pt x="808970" y="4451764"/>
                  <a:pt x="810092" y="4471371"/>
                  <a:pt x="817593" y="4488873"/>
                </a:cubicBezTo>
                <a:cubicBezTo>
                  <a:pt x="841748" y="4545236"/>
                  <a:pt x="844238" y="4520255"/>
                  <a:pt x="886866" y="4558146"/>
                </a:cubicBezTo>
                <a:cubicBezTo>
                  <a:pt x="1012518" y="4669837"/>
                  <a:pt x="920228" y="4616391"/>
                  <a:pt x="1025412" y="4668982"/>
                </a:cubicBezTo>
                <a:cubicBezTo>
                  <a:pt x="1030030" y="4682837"/>
                  <a:pt x="1030143" y="4699142"/>
                  <a:pt x="1039266" y="4710546"/>
                </a:cubicBezTo>
                <a:cubicBezTo>
                  <a:pt x="1049668" y="4723548"/>
                  <a:pt x="1065937" y="4730808"/>
                  <a:pt x="1080830" y="4738255"/>
                </a:cubicBezTo>
                <a:cubicBezTo>
                  <a:pt x="1123543" y="4759611"/>
                  <a:pt x="1195028" y="4761189"/>
                  <a:pt x="1233230" y="4765964"/>
                </a:cubicBezTo>
                <a:cubicBezTo>
                  <a:pt x="1247950" y="4788043"/>
                  <a:pt x="1277239" y="4837863"/>
                  <a:pt x="1302502" y="4849091"/>
                </a:cubicBezTo>
                <a:cubicBezTo>
                  <a:pt x="1328172" y="4860500"/>
                  <a:pt x="1357921" y="4858328"/>
                  <a:pt x="1385630" y="4862946"/>
                </a:cubicBezTo>
                <a:cubicBezTo>
                  <a:pt x="1435785" y="4896383"/>
                  <a:pt x="1412300" y="4898102"/>
                  <a:pt x="1454902" y="487680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Naslov 3">
            <a:extLst>
              <a:ext uri="{FF2B5EF4-FFF2-40B4-BE49-F238E27FC236}">
                <a16:creationId xmlns:a16="http://schemas.microsoft.com/office/drawing/2014/main" id="{BEC13886-3014-46FB-96D1-7C7E23A83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725" y="554182"/>
            <a:ext cx="4180450" cy="1651851"/>
          </a:xfrm>
        </p:spPr>
        <p:txBody>
          <a:bodyPr>
            <a:noAutofit/>
          </a:bodyPr>
          <a:lstStyle/>
          <a:p>
            <a:r>
              <a:rPr lang="hr-HR" sz="3600" dirty="0"/>
              <a:t>Značajan poprečni pravac je </a:t>
            </a:r>
            <a:r>
              <a:rPr lang="hr-HR" sz="3600" b="1" dirty="0"/>
              <a:t>phyrnsky (firnski).</a:t>
            </a:r>
            <a:endParaRPr lang="en-US" sz="3600" b="1" dirty="0"/>
          </a:p>
        </p:txBody>
      </p:sp>
      <p:sp>
        <p:nvSpPr>
          <p:cNvPr id="18" name="Naslov 3">
            <a:extLst>
              <a:ext uri="{FF2B5EF4-FFF2-40B4-BE49-F238E27FC236}">
                <a16:creationId xmlns:a16="http://schemas.microsoft.com/office/drawing/2014/main" id="{325BB121-C7F2-4878-910F-5E6178C58A63}"/>
              </a:ext>
            </a:extLst>
          </p:cNvPr>
          <p:cNvSpPr txBox="1">
            <a:spLocks/>
          </p:cNvSpPr>
          <p:nvPr/>
        </p:nvSpPr>
        <p:spPr>
          <a:xfrm>
            <a:off x="625726" y="2572803"/>
            <a:ext cx="3909284" cy="18412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3600" dirty="0"/>
              <a:t>Koje gradove u Hrvatskoj on povezuje?</a:t>
            </a:r>
            <a:endParaRPr lang="en-US" sz="3600" dirty="0"/>
          </a:p>
        </p:txBody>
      </p:sp>
      <p:grpSp>
        <p:nvGrpSpPr>
          <p:cNvPr id="13" name="Grupa 12">
            <a:extLst>
              <a:ext uri="{FF2B5EF4-FFF2-40B4-BE49-F238E27FC236}">
                <a16:creationId xmlns:a16="http://schemas.microsoft.com/office/drawing/2014/main" id="{07F5226F-0FA3-40FE-8C99-44F35BC44929}"/>
              </a:ext>
            </a:extLst>
          </p:cNvPr>
          <p:cNvGrpSpPr/>
          <p:nvPr/>
        </p:nvGrpSpPr>
        <p:grpSpPr>
          <a:xfrm>
            <a:off x="7736015" y="927668"/>
            <a:ext cx="438711" cy="602567"/>
            <a:chOff x="7624634" y="1319562"/>
            <a:chExt cx="438711" cy="602567"/>
          </a:xfrm>
        </p:grpSpPr>
        <p:sp>
          <p:nvSpPr>
            <p:cNvPr id="15" name="Elipsa 14">
              <a:extLst>
                <a:ext uri="{FF2B5EF4-FFF2-40B4-BE49-F238E27FC236}">
                  <a16:creationId xmlns:a16="http://schemas.microsoft.com/office/drawing/2014/main" id="{F82BF7C2-58B5-414D-B911-C80F8DAA580C}"/>
                </a:ext>
              </a:extLst>
            </p:cNvPr>
            <p:cNvSpPr/>
            <p:nvPr/>
          </p:nvSpPr>
          <p:spPr>
            <a:xfrm>
              <a:off x="7883236" y="1378634"/>
              <a:ext cx="180109" cy="13854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Pravokutnik 9">
              <a:extLst>
                <a:ext uri="{FF2B5EF4-FFF2-40B4-BE49-F238E27FC236}">
                  <a16:creationId xmlns:a16="http://schemas.microsoft.com/office/drawing/2014/main" id="{074EB887-EB19-4A1A-ACAD-DA55402C9BB2}"/>
                </a:ext>
              </a:extLst>
            </p:cNvPr>
            <p:cNvSpPr/>
            <p:nvPr/>
          </p:nvSpPr>
          <p:spPr>
            <a:xfrm>
              <a:off x="7624634" y="1319562"/>
              <a:ext cx="353290" cy="60256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2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  <a:endPara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0" name="Grupa 19">
            <a:extLst>
              <a:ext uri="{FF2B5EF4-FFF2-40B4-BE49-F238E27FC236}">
                <a16:creationId xmlns:a16="http://schemas.microsoft.com/office/drawing/2014/main" id="{3F9942FE-6E5C-4B6A-9FEC-724CA6B95364}"/>
              </a:ext>
            </a:extLst>
          </p:cNvPr>
          <p:cNvGrpSpPr/>
          <p:nvPr/>
        </p:nvGrpSpPr>
        <p:grpSpPr>
          <a:xfrm>
            <a:off x="7874472" y="1438380"/>
            <a:ext cx="370609" cy="671839"/>
            <a:chOff x="7692736" y="1378634"/>
            <a:chExt cx="370609" cy="671839"/>
          </a:xfrm>
        </p:grpSpPr>
        <p:sp>
          <p:nvSpPr>
            <p:cNvPr id="21" name="Elipsa 20">
              <a:extLst>
                <a:ext uri="{FF2B5EF4-FFF2-40B4-BE49-F238E27FC236}">
                  <a16:creationId xmlns:a16="http://schemas.microsoft.com/office/drawing/2014/main" id="{9E134F35-FA97-4010-B1AD-96C02908307B}"/>
                </a:ext>
              </a:extLst>
            </p:cNvPr>
            <p:cNvSpPr/>
            <p:nvPr/>
          </p:nvSpPr>
          <p:spPr>
            <a:xfrm>
              <a:off x="7883236" y="1378634"/>
              <a:ext cx="180109" cy="13854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Pravokutnik 21">
              <a:extLst>
                <a:ext uri="{FF2B5EF4-FFF2-40B4-BE49-F238E27FC236}">
                  <a16:creationId xmlns:a16="http://schemas.microsoft.com/office/drawing/2014/main" id="{C6C2BF93-1737-42C3-A4BF-5228AE4E553F}"/>
                </a:ext>
              </a:extLst>
            </p:cNvPr>
            <p:cNvSpPr/>
            <p:nvPr/>
          </p:nvSpPr>
          <p:spPr>
            <a:xfrm>
              <a:off x="7692736" y="1447906"/>
              <a:ext cx="353290" cy="60256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2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  <a:endPara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3" name="Grupa 22">
            <a:extLst>
              <a:ext uri="{FF2B5EF4-FFF2-40B4-BE49-F238E27FC236}">
                <a16:creationId xmlns:a16="http://schemas.microsoft.com/office/drawing/2014/main" id="{D8CB5C90-BBF2-4F46-B8E1-E9A86F141E7A}"/>
              </a:ext>
            </a:extLst>
          </p:cNvPr>
          <p:cNvGrpSpPr/>
          <p:nvPr/>
        </p:nvGrpSpPr>
        <p:grpSpPr>
          <a:xfrm>
            <a:off x="7328950" y="1831518"/>
            <a:ext cx="370609" cy="671839"/>
            <a:chOff x="7692736" y="1378634"/>
            <a:chExt cx="370609" cy="671839"/>
          </a:xfrm>
        </p:grpSpPr>
        <p:sp>
          <p:nvSpPr>
            <p:cNvPr id="24" name="Elipsa 23">
              <a:extLst>
                <a:ext uri="{FF2B5EF4-FFF2-40B4-BE49-F238E27FC236}">
                  <a16:creationId xmlns:a16="http://schemas.microsoft.com/office/drawing/2014/main" id="{2CBBCDAF-2928-426C-A2BC-BDC2A3906B48}"/>
                </a:ext>
              </a:extLst>
            </p:cNvPr>
            <p:cNvSpPr/>
            <p:nvPr/>
          </p:nvSpPr>
          <p:spPr>
            <a:xfrm>
              <a:off x="7883236" y="1378634"/>
              <a:ext cx="180109" cy="13854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Pravokutnik 24">
              <a:extLst>
                <a:ext uri="{FF2B5EF4-FFF2-40B4-BE49-F238E27FC236}">
                  <a16:creationId xmlns:a16="http://schemas.microsoft.com/office/drawing/2014/main" id="{E457C48E-6D9D-47C8-B6B9-B9BEB0D1F6E4}"/>
                </a:ext>
              </a:extLst>
            </p:cNvPr>
            <p:cNvSpPr/>
            <p:nvPr/>
          </p:nvSpPr>
          <p:spPr>
            <a:xfrm>
              <a:off x="7692736" y="1447906"/>
              <a:ext cx="353290" cy="60256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2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</a:t>
              </a:r>
              <a:endPara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7" name="Grupa 26">
            <a:extLst>
              <a:ext uri="{FF2B5EF4-FFF2-40B4-BE49-F238E27FC236}">
                <a16:creationId xmlns:a16="http://schemas.microsoft.com/office/drawing/2014/main" id="{FB23BEC9-B2BE-493C-A563-8ABC2A9A334C}"/>
              </a:ext>
            </a:extLst>
          </p:cNvPr>
          <p:cNvGrpSpPr/>
          <p:nvPr/>
        </p:nvGrpSpPr>
        <p:grpSpPr>
          <a:xfrm>
            <a:off x="7238895" y="3036652"/>
            <a:ext cx="370609" cy="671839"/>
            <a:chOff x="7692736" y="1378634"/>
            <a:chExt cx="370609" cy="671839"/>
          </a:xfrm>
        </p:grpSpPr>
        <p:sp>
          <p:nvSpPr>
            <p:cNvPr id="28" name="Elipsa 27">
              <a:extLst>
                <a:ext uri="{FF2B5EF4-FFF2-40B4-BE49-F238E27FC236}">
                  <a16:creationId xmlns:a16="http://schemas.microsoft.com/office/drawing/2014/main" id="{DF901AC8-E66B-4673-9037-430F8D687B41}"/>
                </a:ext>
              </a:extLst>
            </p:cNvPr>
            <p:cNvSpPr/>
            <p:nvPr/>
          </p:nvSpPr>
          <p:spPr>
            <a:xfrm>
              <a:off x="7883236" y="1378634"/>
              <a:ext cx="180109" cy="13854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Pravokutnik 28">
              <a:extLst>
                <a:ext uri="{FF2B5EF4-FFF2-40B4-BE49-F238E27FC236}">
                  <a16:creationId xmlns:a16="http://schemas.microsoft.com/office/drawing/2014/main" id="{7A726CE0-6FEB-4A55-9970-BCA6CF5073B3}"/>
                </a:ext>
              </a:extLst>
            </p:cNvPr>
            <p:cNvSpPr/>
            <p:nvPr/>
          </p:nvSpPr>
          <p:spPr>
            <a:xfrm>
              <a:off x="7692736" y="1447906"/>
              <a:ext cx="353290" cy="60256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2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</a:t>
              </a:r>
              <a:endPara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0" name="Pravokutnik 29">
            <a:extLst>
              <a:ext uri="{FF2B5EF4-FFF2-40B4-BE49-F238E27FC236}">
                <a16:creationId xmlns:a16="http://schemas.microsoft.com/office/drawing/2014/main" id="{59E9FD11-5C1B-43C5-99FA-A45C76235BA0}"/>
              </a:ext>
            </a:extLst>
          </p:cNvPr>
          <p:cNvSpPr/>
          <p:nvPr/>
        </p:nvSpPr>
        <p:spPr>
          <a:xfrm>
            <a:off x="7866066" y="453445"/>
            <a:ext cx="1925310" cy="602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KRAPINA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Pravokutnik 30">
            <a:extLst>
              <a:ext uri="{FF2B5EF4-FFF2-40B4-BE49-F238E27FC236}">
                <a16:creationId xmlns:a16="http://schemas.microsoft.com/office/drawing/2014/main" id="{590FDEC0-099D-400F-9389-6F967C3F6F48}"/>
              </a:ext>
            </a:extLst>
          </p:cNvPr>
          <p:cNvSpPr/>
          <p:nvPr/>
        </p:nvSpPr>
        <p:spPr>
          <a:xfrm>
            <a:off x="7895255" y="1228951"/>
            <a:ext cx="1925310" cy="602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ZAGREB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Pravokutnik 31">
            <a:extLst>
              <a:ext uri="{FF2B5EF4-FFF2-40B4-BE49-F238E27FC236}">
                <a16:creationId xmlns:a16="http://schemas.microsoft.com/office/drawing/2014/main" id="{DABDFC3E-A65B-47BC-A87E-63B19710DB3F}"/>
              </a:ext>
            </a:extLst>
          </p:cNvPr>
          <p:cNvSpPr/>
          <p:nvPr/>
        </p:nvSpPr>
        <p:spPr>
          <a:xfrm>
            <a:off x="5801211" y="1367495"/>
            <a:ext cx="1925310" cy="602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KARLOVAC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Pravokutnik 32">
            <a:extLst>
              <a:ext uri="{FF2B5EF4-FFF2-40B4-BE49-F238E27FC236}">
                <a16:creationId xmlns:a16="http://schemas.microsoft.com/office/drawing/2014/main" id="{8EDB08A5-917F-4FAB-9657-4A18162E9F51}"/>
              </a:ext>
            </a:extLst>
          </p:cNvPr>
          <p:cNvSpPr/>
          <p:nvPr/>
        </p:nvSpPr>
        <p:spPr>
          <a:xfrm>
            <a:off x="7070268" y="2643514"/>
            <a:ext cx="2349625" cy="602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GOSPIĆ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6" name="Grupa 25">
            <a:extLst>
              <a:ext uri="{FF2B5EF4-FFF2-40B4-BE49-F238E27FC236}">
                <a16:creationId xmlns:a16="http://schemas.microsoft.com/office/drawing/2014/main" id="{37FED6C7-05D4-40A0-A7E3-D16E4B4591F5}"/>
              </a:ext>
            </a:extLst>
          </p:cNvPr>
          <p:cNvGrpSpPr/>
          <p:nvPr/>
        </p:nvGrpSpPr>
        <p:grpSpPr>
          <a:xfrm>
            <a:off x="7424199" y="4177416"/>
            <a:ext cx="370609" cy="671839"/>
            <a:chOff x="7692736" y="1378634"/>
            <a:chExt cx="370609" cy="671839"/>
          </a:xfrm>
        </p:grpSpPr>
        <p:sp>
          <p:nvSpPr>
            <p:cNvPr id="34" name="Elipsa 33">
              <a:extLst>
                <a:ext uri="{FF2B5EF4-FFF2-40B4-BE49-F238E27FC236}">
                  <a16:creationId xmlns:a16="http://schemas.microsoft.com/office/drawing/2014/main" id="{CEC8B319-2252-405F-BC71-D00E06A2DE6D}"/>
                </a:ext>
              </a:extLst>
            </p:cNvPr>
            <p:cNvSpPr/>
            <p:nvPr/>
          </p:nvSpPr>
          <p:spPr>
            <a:xfrm>
              <a:off x="7883236" y="1378634"/>
              <a:ext cx="180109" cy="13854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Pravokutnik 34">
              <a:extLst>
                <a:ext uri="{FF2B5EF4-FFF2-40B4-BE49-F238E27FC236}">
                  <a16:creationId xmlns:a16="http://schemas.microsoft.com/office/drawing/2014/main" id="{5387EBEA-2426-48B0-ADDA-A2AF9598BF05}"/>
                </a:ext>
              </a:extLst>
            </p:cNvPr>
            <p:cNvSpPr/>
            <p:nvPr/>
          </p:nvSpPr>
          <p:spPr>
            <a:xfrm>
              <a:off x="7692736" y="1447906"/>
              <a:ext cx="353290" cy="60256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2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</a:t>
              </a:r>
              <a:endPara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6" name="Pravokutnik 35">
            <a:extLst>
              <a:ext uri="{FF2B5EF4-FFF2-40B4-BE49-F238E27FC236}">
                <a16:creationId xmlns:a16="http://schemas.microsoft.com/office/drawing/2014/main" id="{8BE7B52A-D09B-474E-B117-BE1360B98846}"/>
              </a:ext>
            </a:extLst>
          </p:cNvPr>
          <p:cNvSpPr/>
          <p:nvPr/>
        </p:nvSpPr>
        <p:spPr>
          <a:xfrm>
            <a:off x="7217366" y="3811463"/>
            <a:ext cx="2349625" cy="602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ZADAR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7" name="Grupa 36">
            <a:extLst>
              <a:ext uri="{FF2B5EF4-FFF2-40B4-BE49-F238E27FC236}">
                <a16:creationId xmlns:a16="http://schemas.microsoft.com/office/drawing/2014/main" id="{6CB5730D-454D-42B1-8119-A9CD3C5C661D}"/>
              </a:ext>
            </a:extLst>
          </p:cNvPr>
          <p:cNvGrpSpPr/>
          <p:nvPr/>
        </p:nvGrpSpPr>
        <p:grpSpPr>
          <a:xfrm>
            <a:off x="8392178" y="4900741"/>
            <a:ext cx="370609" cy="671839"/>
            <a:chOff x="7692736" y="1378634"/>
            <a:chExt cx="370609" cy="671839"/>
          </a:xfrm>
        </p:grpSpPr>
        <p:sp>
          <p:nvSpPr>
            <p:cNvPr id="38" name="Elipsa 37">
              <a:extLst>
                <a:ext uri="{FF2B5EF4-FFF2-40B4-BE49-F238E27FC236}">
                  <a16:creationId xmlns:a16="http://schemas.microsoft.com/office/drawing/2014/main" id="{6DE98EA0-401C-4B4D-BFAD-58F000694D52}"/>
                </a:ext>
              </a:extLst>
            </p:cNvPr>
            <p:cNvSpPr/>
            <p:nvPr/>
          </p:nvSpPr>
          <p:spPr>
            <a:xfrm>
              <a:off x="7883236" y="1378634"/>
              <a:ext cx="180109" cy="13854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Pravokutnik 38">
              <a:extLst>
                <a:ext uri="{FF2B5EF4-FFF2-40B4-BE49-F238E27FC236}">
                  <a16:creationId xmlns:a16="http://schemas.microsoft.com/office/drawing/2014/main" id="{752249CB-60A1-407F-882C-FA614964DAD1}"/>
                </a:ext>
              </a:extLst>
            </p:cNvPr>
            <p:cNvSpPr/>
            <p:nvPr/>
          </p:nvSpPr>
          <p:spPr>
            <a:xfrm>
              <a:off x="7692736" y="1447906"/>
              <a:ext cx="353290" cy="60256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2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6</a:t>
              </a:r>
              <a:endPara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40" name="Pravokutnik 39">
            <a:extLst>
              <a:ext uri="{FF2B5EF4-FFF2-40B4-BE49-F238E27FC236}">
                <a16:creationId xmlns:a16="http://schemas.microsoft.com/office/drawing/2014/main" id="{DAD28759-442C-4C3D-95E2-F6A218710A7B}"/>
              </a:ext>
            </a:extLst>
          </p:cNvPr>
          <p:cNvSpPr/>
          <p:nvPr/>
        </p:nvSpPr>
        <p:spPr>
          <a:xfrm>
            <a:off x="8051117" y="4582607"/>
            <a:ext cx="2349625" cy="602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SPLIT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Naslov 3">
            <a:extLst>
              <a:ext uri="{FF2B5EF4-FFF2-40B4-BE49-F238E27FC236}">
                <a16:creationId xmlns:a16="http://schemas.microsoft.com/office/drawing/2014/main" id="{51638817-57D9-460E-8D59-707F81293E89}"/>
              </a:ext>
            </a:extLst>
          </p:cNvPr>
          <p:cNvSpPr txBox="1">
            <a:spLocks/>
          </p:cNvSpPr>
          <p:nvPr/>
        </p:nvSpPr>
        <p:spPr>
          <a:xfrm>
            <a:off x="621927" y="4651966"/>
            <a:ext cx="3909284" cy="18412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3600" dirty="0"/>
              <a:t>Ovaj prometni pravac ima veliko značenje za turizam.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87371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/>
      <p:bldP spid="30" grpId="0"/>
      <p:bldP spid="31" grpId="0"/>
      <p:bldP spid="32" grpId="0"/>
      <p:bldP spid="33" grpId="0"/>
      <p:bldP spid="36" grpId="0"/>
      <p:bldP spid="40" grpId="0"/>
      <p:bldP spid="4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BEC13886-3014-46FB-96D1-7C7E23A83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7294" y="598120"/>
            <a:ext cx="9617412" cy="817418"/>
          </a:xfrm>
        </p:spPr>
        <p:txBody>
          <a:bodyPr>
            <a:noAutofit/>
          </a:bodyPr>
          <a:lstStyle/>
          <a:p>
            <a:pPr algn="ctr"/>
            <a:r>
              <a:rPr lang="hr-HR" sz="3200" dirty="0"/>
              <a:t>Na </a:t>
            </a:r>
            <a:r>
              <a:rPr lang="hr-HR" sz="3200" dirty="0" err="1"/>
              <a:t>phyrnskom</a:t>
            </a:r>
            <a:r>
              <a:rPr lang="hr-HR" sz="3200" dirty="0"/>
              <a:t> prometnom pravcu izgrađena je modrena autocesta </a:t>
            </a:r>
            <a:r>
              <a:rPr lang="hr-HR" sz="3200" dirty="0" err="1"/>
              <a:t>Dalmatina</a:t>
            </a:r>
            <a:r>
              <a:rPr lang="hr-HR" sz="3200" dirty="0"/>
              <a:t> (A1) i zastarjela pruga.</a:t>
            </a:r>
            <a:endParaRPr lang="en-US" sz="3200" dirty="0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E2C5887D-EC78-47F8-B78B-C698E76FF6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08" y="1968071"/>
            <a:ext cx="6287861" cy="4535261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076715C0-947B-432E-BD4E-BD324F8811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721" y="1968072"/>
            <a:ext cx="5355771" cy="4535261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5ED4A8D4-5006-48F4-AA0A-0B6A051E5E4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51" y="2147929"/>
            <a:ext cx="1839686" cy="89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3982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>
            <a:extLst>
              <a:ext uri="{FF2B5EF4-FFF2-40B4-BE49-F238E27FC236}">
                <a16:creationId xmlns:a16="http://schemas.microsoft.com/office/drawing/2014/main" id="{CD47E3B6-4026-4C4E-B5FA-9CA7DDBF1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59925"/>
            <a:ext cx="12192000" cy="665018"/>
          </a:xfrm>
        </p:spPr>
        <p:txBody>
          <a:bodyPr>
            <a:normAutofit fontScale="90000"/>
          </a:bodyPr>
          <a:lstStyle/>
          <a:p>
            <a:pPr algn="ctr"/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Prometno-geografski položaj Hrvatske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5251ABD3-E377-4D45-9B7B-7755D1D472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0094" y="1272917"/>
            <a:ext cx="10531812" cy="6071465"/>
          </a:xfrm>
        </p:spPr>
        <p:txBody>
          <a:bodyPr>
            <a:normAutofit/>
          </a:bodyPr>
          <a:lstStyle/>
          <a:p>
            <a:r>
              <a:rPr lang="hr-HR" dirty="0"/>
              <a:t>promet – prijevoz ljudi, roba i informacija</a:t>
            </a:r>
          </a:p>
          <a:p>
            <a:r>
              <a:rPr lang="hr-HR" dirty="0"/>
              <a:t>Hrvatska je:</a:t>
            </a:r>
          </a:p>
          <a:p>
            <a:pPr lvl="1"/>
            <a:r>
              <a:rPr lang="hr-HR" dirty="0"/>
              <a:t>tranzitna zemlja – kroz nju prolaze važni međunarodni prometni pravci</a:t>
            </a:r>
          </a:p>
          <a:p>
            <a:pPr lvl="1"/>
            <a:r>
              <a:rPr lang="hr-HR" dirty="0"/>
              <a:t>križišna zemlja – prometni pravci sijeku se u HR</a:t>
            </a:r>
          </a:p>
          <a:p>
            <a:r>
              <a:rPr lang="hr-HR" dirty="0"/>
              <a:t>prometni pravci:</a:t>
            </a:r>
          </a:p>
          <a:p>
            <a:pPr lvl="1"/>
            <a:r>
              <a:rPr lang="hr-HR" dirty="0"/>
              <a:t>uzdužni (Z</a:t>
            </a:r>
            <a:r>
              <a:rPr lang="hr-HR" dirty="0">
                <a:sym typeface="Wingdings" panose="05000000000000000000" pitchFamily="2" charset="2"/>
              </a:rPr>
              <a:t>I)</a:t>
            </a:r>
            <a:r>
              <a:rPr lang="hr-HR" dirty="0"/>
              <a:t>:</a:t>
            </a:r>
          </a:p>
          <a:p>
            <a:pPr lvl="2"/>
            <a:r>
              <a:rPr lang="hr-HR" dirty="0"/>
              <a:t>posavski – Z Europa – JZ Azija</a:t>
            </a:r>
          </a:p>
          <a:p>
            <a:pPr lvl="2"/>
            <a:r>
              <a:rPr lang="hr-HR" dirty="0"/>
              <a:t>podravski – lokalno značenje</a:t>
            </a:r>
          </a:p>
          <a:p>
            <a:pPr lvl="2"/>
            <a:r>
              <a:rPr lang="hr-HR" dirty="0"/>
              <a:t>jadransko-jonski – u izgradnji</a:t>
            </a:r>
          </a:p>
          <a:p>
            <a:pPr lvl="1"/>
            <a:r>
              <a:rPr lang="hr-HR" dirty="0">
                <a:solidFill>
                  <a:srgbClr val="FF0000"/>
                </a:solidFill>
              </a:rPr>
              <a:t>poprečni (S</a:t>
            </a:r>
            <a:r>
              <a:rPr lang="hr-HR" dirty="0">
                <a:solidFill>
                  <a:srgbClr val="FF0000"/>
                </a:solidFill>
                <a:sym typeface="Wingdings" panose="05000000000000000000" pitchFamily="2" charset="2"/>
              </a:rPr>
              <a:t>J)</a:t>
            </a:r>
            <a:r>
              <a:rPr lang="hr-HR" dirty="0">
                <a:solidFill>
                  <a:srgbClr val="FF0000"/>
                </a:solidFill>
              </a:rPr>
              <a:t>:</a:t>
            </a:r>
          </a:p>
          <a:p>
            <a:pPr lvl="2"/>
            <a:r>
              <a:rPr lang="hr-HR" dirty="0">
                <a:solidFill>
                  <a:srgbClr val="FF0000"/>
                </a:solidFill>
              </a:rPr>
              <a:t>Beč – Zagreb – Split – turističko značenje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5986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CC02A724-5331-42CD-B814-F1E60E20B5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957" y="10567"/>
            <a:ext cx="7065818" cy="6847433"/>
          </a:xfrm>
          <a:prstGeom prst="rect">
            <a:avLst/>
          </a:prstGeom>
          <a:ln>
            <a:noFill/>
          </a:ln>
        </p:spPr>
      </p:pic>
      <p:sp>
        <p:nvSpPr>
          <p:cNvPr id="2" name="Prostoručno: oblik 1">
            <a:extLst>
              <a:ext uri="{FF2B5EF4-FFF2-40B4-BE49-F238E27FC236}">
                <a16:creationId xmlns:a16="http://schemas.microsoft.com/office/drawing/2014/main" id="{AF4F8052-A44C-41B0-A4F8-CC648D29B123}"/>
              </a:ext>
            </a:extLst>
          </p:cNvPr>
          <p:cNvSpPr/>
          <p:nvPr/>
        </p:nvSpPr>
        <p:spPr>
          <a:xfrm>
            <a:off x="6531429" y="29029"/>
            <a:ext cx="3294742" cy="2177665"/>
          </a:xfrm>
          <a:custGeom>
            <a:avLst/>
            <a:gdLst>
              <a:gd name="connsiteX0" fmla="*/ 3294742 w 3294742"/>
              <a:gd name="connsiteY0" fmla="*/ 0 h 2177665"/>
              <a:gd name="connsiteX1" fmla="*/ 3236685 w 3294742"/>
              <a:gd name="connsiteY1" fmla="*/ 72571 h 2177665"/>
              <a:gd name="connsiteX2" fmla="*/ 3135085 w 3294742"/>
              <a:gd name="connsiteY2" fmla="*/ 130628 h 2177665"/>
              <a:gd name="connsiteX3" fmla="*/ 3048000 w 3294742"/>
              <a:gd name="connsiteY3" fmla="*/ 246742 h 2177665"/>
              <a:gd name="connsiteX4" fmla="*/ 2975428 w 3294742"/>
              <a:gd name="connsiteY4" fmla="*/ 333828 h 2177665"/>
              <a:gd name="connsiteX5" fmla="*/ 2815771 w 3294742"/>
              <a:gd name="connsiteY5" fmla="*/ 348342 h 2177665"/>
              <a:gd name="connsiteX6" fmla="*/ 2670628 w 3294742"/>
              <a:gd name="connsiteY6" fmla="*/ 406400 h 2177665"/>
              <a:gd name="connsiteX7" fmla="*/ 2598057 w 3294742"/>
              <a:gd name="connsiteY7" fmla="*/ 420914 h 2177665"/>
              <a:gd name="connsiteX8" fmla="*/ 2496457 w 3294742"/>
              <a:gd name="connsiteY8" fmla="*/ 435428 h 2177665"/>
              <a:gd name="connsiteX9" fmla="*/ 2438400 w 3294742"/>
              <a:gd name="connsiteY9" fmla="*/ 449942 h 2177665"/>
              <a:gd name="connsiteX10" fmla="*/ 2394857 w 3294742"/>
              <a:gd name="connsiteY10" fmla="*/ 478971 h 2177665"/>
              <a:gd name="connsiteX11" fmla="*/ 2307771 w 3294742"/>
              <a:gd name="connsiteY11" fmla="*/ 566057 h 2177665"/>
              <a:gd name="connsiteX12" fmla="*/ 2249714 w 3294742"/>
              <a:gd name="connsiteY12" fmla="*/ 696685 h 2177665"/>
              <a:gd name="connsiteX13" fmla="*/ 2220685 w 3294742"/>
              <a:gd name="connsiteY13" fmla="*/ 740228 h 2177665"/>
              <a:gd name="connsiteX14" fmla="*/ 2133600 w 3294742"/>
              <a:gd name="connsiteY14" fmla="*/ 812800 h 2177665"/>
              <a:gd name="connsiteX15" fmla="*/ 2090057 w 3294742"/>
              <a:gd name="connsiteY15" fmla="*/ 957942 h 2177665"/>
              <a:gd name="connsiteX16" fmla="*/ 2061028 w 3294742"/>
              <a:gd name="connsiteY16" fmla="*/ 1001485 h 2177665"/>
              <a:gd name="connsiteX17" fmla="*/ 2017485 w 3294742"/>
              <a:gd name="connsiteY17" fmla="*/ 1161142 h 2177665"/>
              <a:gd name="connsiteX18" fmla="*/ 2002971 w 3294742"/>
              <a:gd name="connsiteY18" fmla="*/ 1219200 h 2177665"/>
              <a:gd name="connsiteX19" fmla="*/ 1988457 w 3294742"/>
              <a:gd name="connsiteY19" fmla="*/ 1291771 h 2177665"/>
              <a:gd name="connsiteX20" fmla="*/ 1959428 w 3294742"/>
              <a:gd name="connsiteY20" fmla="*/ 1335314 h 2177665"/>
              <a:gd name="connsiteX21" fmla="*/ 1872342 w 3294742"/>
              <a:gd name="connsiteY21" fmla="*/ 1422400 h 2177665"/>
              <a:gd name="connsiteX22" fmla="*/ 1857828 w 3294742"/>
              <a:gd name="connsiteY22" fmla="*/ 1465942 h 2177665"/>
              <a:gd name="connsiteX23" fmla="*/ 1828800 w 3294742"/>
              <a:gd name="connsiteY23" fmla="*/ 1509485 h 2177665"/>
              <a:gd name="connsiteX24" fmla="*/ 1596571 w 3294742"/>
              <a:gd name="connsiteY24" fmla="*/ 1553028 h 2177665"/>
              <a:gd name="connsiteX25" fmla="*/ 1553028 w 3294742"/>
              <a:gd name="connsiteY25" fmla="*/ 1582057 h 2177665"/>
              <a:gd name="connsiteX26" fmla="*/ 1480457 w 3294742"/>
              <a:gd name="connsiteY26" fmla="*/ 1669142 h 2177665"/>
              <a:gd name="connsiteX27" fmla="*/ 1465942 w 3294742"/>
              <a:gd name="connsiteY27" fmla="*/ 1712685 h 2177665"/>
              <a:gd name="connsiteX28" fmla="*/ 1378857 w 3294742"/>
              <a:gd name="connsiteY28" fmla="*/ 1770742 h 2177665"/>
              <a:gd name="connsiteX29" fmla="*/ 1291771 w 3294742"/>
              <a:gd name="connsiteY29" fmla="*/ 1843314 h 2177665"/>
              <a:gd name="connsiteX30" fmla="*/ 1248228 w 3294742"/>
              <a:gd name="connsiteY30" fmla="*/ 1886857 h 2177665"/>
              <a:gd name="connsiteX31" fmla="*/ 1103085 w 3294742"/>
              <a:gd name="connsiteY31" fmla="*/ 1901371 h 2177665"/>
              <a:gd name="connsiteX32" fmla="*/ 1059542 w 3294742"/>
              <a:gd name="connsiteY32" fmla="*/ 1973942 h 2177665"/>
              <a:gd name="connsiteX33" fmla="*/ 1016000 w 3294742"/>
              <a:gd name="connsiteY33" fmla="*/ 2002971 h 2177665"/>
              <a:gd name="connsiteX34" fmla="*/ 943428 w 3294742"/>
              <a:gd name="connsiteY34" fmla="*/ 2046514 h 2177665"/>
              <a:gd name="connsiteX35" fmla="*/ 899885 w 3294742"/>
              <a:gd name="connsiteY35" fmla="*/ 2075542 h 2177665"/>
              <a:gd name="connsiteX36" fmla="*/ 812800 w 3294742"/>
              <a:gd name="connsiteY36" fmla="*/ 2104571 h 2177665"/>
              <a:gd name="connsiteX37" fmla="*/ 754742 w 3294742"/>
              <a:gd name="connsiteY37" fmla="*/ 2133600 h 2177665"/>
              <a:gd name="connsiteX38" fmla="*/ 580571 w 3294742"/>
              <a:gd name="connsiteY38" fmla="*/ 2119085 h 2177665"/>
              <a:gd name="connsiteX39" fmla="*/ 522514 w 3294742"/>
              <a:gd name="connsiteY39" fmla="*/ 2090057 h 2177665"/>
              <a:gd name="connsiteX40" fmla="*/ 377371 w 3294742"/>
              <a:gd name="connsiteY40" fmla="*/ 2104571 h 2177665"/>
              <a:gd name="connsiteX41" fmla="*/ 319314 w 3294742"/>
              <a:gd name="connsiteY41" fmla="*/ 2148114 h 2177665"/>
              <a:gd name="connsiteX42" fmla="*/ 275771 w 3294742"/>
              <a:gd name="connsiteY42" fmla="*/ 2177142 h 2177665"/>
              <a:gd name="connsiteX43" fmla="*/ 203200 w 3294742"/>
              <a:gd name="connsiteY43" fmla="*/ 2162628 h 2177665"/>
              <a:gd name="connsiteX44" fmla="*/ 116114 w 3294742"/>
              <a:gd name="connsiteY44" fmla="*/ 2133600 h 2177665"/>
              <a:gd name="connsiteX45" fmla="*/ 0 w 3294742"/>
              <a:gd name="connsiteY45" fmla="*/ 2148114 h 2177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3294742" h="2177665">
                <a:moveTo>
                  <a:pt x="3294742" y="0"/>
                </a:moveTo>
                <a:cubicBezTo>
                  <a:pt x="3275390" y="24190"/>
                  <a:pt x="3258590" y="50666"/>
                  <a:pt x="3236685" y="72571"/>
                </a:cubicBezTo>
                <a:cubicBezTo>
                  <a:pt x="3216168" y="93088"/>
                  <a:pt x="3157855" y="119243"/>
                  <a:pt x="3135085" y="130628"/>
                </a:cubicBezTo>
                <a:cubicBezTo>
                  <a:pt x="3078155" y="187558"/>
                  <a:pt x="3093086" y="165586"/>
                  <a:pt x="3048000" y="246742"/>
                </a:cubicBezTo>
                <a:cubicBezTo>
                  <a:pt x="3028303" y="282197"/>
                  <a:pt x="3023161" y="323600"/>
                  <a:pt x="2975428" y="333828"/>
                </a:cubicBezTo>
                <a:cubicBezTo>
                  <a:pt x="2923176" y="345025"/>
                  <a:pt x="2868990" y="343504"/>
                  <a:pt x="2815771" y="348342"/>
                </a:cubicBezTo>
                <a:cubicBezTo>
                  <a:pt x="2764165" y="374145"/>
                  <a:pt x="2730412" y="394443"/>
                  <a:pt x="2670628" y="406400"/>
                </a:cubicBezTo>
                <a:cubicBezTo>
                  <a:pt x="2646438" y="411238"/>
                  <a:pt x="2622391" y="416858"/>
                  <a:pt x="2598057" y="420914"/>
                </a:cubicBezTo>
                <a:cubicBezTo>
                  <a:pt x="2564312" y="426538"/>
                  <a:pt x="2530116" y="429308"/>
                  <a:pt x="2496457" y="435428"/>
                </a:cubicBezTo>
                <a:cubicBezTo>
                  <a:pt x="2476831" y="438996"/>
                  <a:pt x="2457752" y="445104"/>
                  <a:pt x="2438400" y="449942"/>
                </a:cubicBezTo>
                <a:cubicBezTo>
                  <a:pt x="2423886" y="459618"/>
                  <a:pt x="2407192" y="466636"/>
                  <a:pt x="2394857" y="478971"/>
                </a:cubicBezTo>
                <a:cubicBezTo>
                  <a:pt x="2286838" y="586990"/>
                  <a:pt x="2410389" y="497644"/>
                  <a:pt x="2307771" y="566057"/>
                </a:cubicBezTo>
                <a:cubicBezTo>
                  <a:pt x="2286952" y="628514"/>
                  <a:pt x="2291702" y="621107"/>
                  <a:pt x="2249714" y="696685"/>
                </a:cubicBezTo>
                <a:cubicBezTo>
                  <a:pt x="2241242" y="711934"/>
                  <a:pt x="2231852" y="726827"/>
                  <a:pt x="2220685" y="740228"/>
                </a:cubicBezTo>
                <a:cubicBezTo>
                  <a:pt x="2185762" y="782135"/>
                  <a:pt x="2176413" y="784257"/>
                  <a:pt x="2133600" y="812800"/>
                </a:cubicBezTo>
                <a:cubicBezTo>
                  <a:pt x="2120003" y="880782"/>
                  <a:pt x="2121881" y="894294"/>
                  <a:pt x="2090057" y="957942"/>
                </a:cubicBezTo>
                <a:cubicBezTo>
                  <a:pt x="2082256" y="973544"/>
                  <a:pt x="2070704" y="986971"/>
                  <a:pt x="2061028" y="1001485"/>
                </a:cubicBezTo>
                <a:cubicBezTo>
                  <a:pt x="2034708" y="1159409"/>
                  <a:pt x="2064104" y="1021285"/>
                  <a:pt x="2017485" y="1161142"/>
                </a:cubicBezTo>
                <a:cubicBezTo>
                  <a:pt x="2011177" y="1180067"/>
                  <a:pt x="2007298" y="1199727"/>
                  <a:pt x="2002971" y="1219200"/>
                </a:cubicBezTo>
                <a:cubicBezTo>
                  <a:pt x="1997620" y="1243282"/>
                  <a:pt x="1997119" y="1268672"/>
                  <a:pt x="1988457" y="1291771"/>
                </a:cubicBezTo>
                <a:cubicBezTo>
                  <a:pt x="1982332" y="1308104"/>
                  <a:pt x="1971017" y="1322276"/>
                  <a:pt x="1959428" y="1335314"/>
                </a:cubicBezTo>
                <a:cubicBezTo>
                  <a:pt x="1932154" y="1365997"/>
                  <a:pt x="1872342" y="1422400"/>
                  <a:pt x="1872342" y="1422400"/>
                </a:cubicBezTo>
                <a:cubicBezTo>
                  <a:pt x="1867504" y="1436914"/>
                  <a:pt x="1864670" y="1452258"/>
                  <a:pt x="1857828" y="1465942"/>
                </a:cubicBezTo>
                <a:cubicBezTo>
                  <a:pt x="1850027" y="1481544"/>
                  <a:pt x="1841135" y="1497150"/>
                  <a:pt x="1828800" y="1509485"/>
                </a:cubicBezTo>
                <a:cubicBezTo>
                  <a:pt x="1767448" y="1570838"/>
                  <a:pt x="1677250" y="1546822"/>
                  <a:pt x="1596571" y="1553028"/>
                </a:cubicBezTo>
                <a:cubicBezTo>
                  <a:pt x="1582057" y="1562704"/>
                  <a:pt x="1566429" y="1570890"/>
                  <a:pt x="1553028" y="1582057"/>
                </a:cubicBezTo>
                <a:cubicBezTo>
                  <a:pt x="1525514" y="1604986"/>
                  <a:pt x="1496767" y="1636522"/>
                  <a:pt x="1480457" y="1669142"/>
                </a:cubicBezTo>
                <a:cubicBezTo>
                  <a:pt x="1473615" y="1682826"/>
                  <a:pt x="1476760" y="1701867"/>
                  <a:pt x="1465942" y="1712685"/>
                </a:cubicBezTo>
                <a:cubicBezTo>
                  <a:pt x="1441273" y="1737354"/>
                  <a:pt x="1403526" y="1746073"/>
                  <a:pt x="1378857" y="1770742"/>
                </a:cubicBezTo>
                <a:cubicBezTo>
                  <a:pt x="1251646" y="1897953"/>
                  <a:pt x="1413015" y="1742277"/>
                  <a:pt x="1291771" y="1843314"/>
                </a:cubicBezTo>
                <a:cubicBezTo>
                  <a:pt x="1276002" y="1856455"/>
                  <a:pt x="1267847" y="1880821"/>
                  <a:pt x="1248228" y="1886857"/>
                </a:cubicBezTo>
                <a:cubicBezTo>
                  <a:pt x="1201756" y="1901156"/>
                  <a:pt x="1151466" y="1896533"/>
                  <a:pt x="1103085" y="1901371"/>
                </a:cubicBezTo>
                <a:cubicBezTo>
                  <a:pt x="1088571" y="1925561"/>
                  <a:pt x="1077901" y="1952523"/>
                  <a:pt x="1059542" y="1973942"/>
                </a:cubicBezTo>
                <a:cubicBezTo>
                  <a:pt x="1048190" y="1987186"/>
                  <a:pt x="1030792" y="1993726"/>
                  <a:pt x="1016000" y="2002971"/>
                </a:cubicBezTo>
                <a:cubicBezTo>
                  <a:pt x="992077" y="2017923"/>
                  <a:pt x="967351" y="2031562"/>
                  <a:pt x="943428" y="2046514"/>
                </a:cubicBezTo>
                <a:cubicBezTo>
                  <a:pt x="928636" y="2055759"/>
                  <a:pt x="915825" y="2068457"/>
                  <a:pt x="899885" y="2075542"/>
                </a:cubicBezTo>
                <a:cubicBezTo>
                  <a:pt x="871924" y="2087969"/>
                  <a:pt x="840168" y="2090887"/>
                  <a:pt x="812800" y="2104571"/>
                </a:cubicBezTo>
                <a:lnTo>
                  <a:pt x="754742" y="2133600"/>
                </a:lnTo>
                <a:cubicBezTo>
                  <a:pt x="696685" y="2128762"/>
                  <a:pt x="637831" y="2129821"/>
                  <a:pt x="580571" y="2119085"/>
                </a:cubicBezTo>
                <a:cubicBezTo>
                  <a:pt x="559305" y="2115098"/>
                  <a:pt x="544096" y="2091599"/>
                  <a:pt x="522514" y="2090057"/>
                </a:cubicBezTo>
                <a:cubicBezTo>
                  <a:pt x="474015" y="2086593"/>
                  <a:pt x="425752" y="2099733"/>
                  <a:pt x="377371" y="2104571"/>
                </a:cubicBezTo>
                <a:cubicBezTo>
                  <a:pt x="358019" y="2119085"/>
                  <a:pt x="338999" y="2134054"/>
                  <a:pt x="319314" y="2148114"/>
                </a:cubicBezTo>
                <a:cubicBezTo>
                  <a:pt x="305119" y="2158253"/>
                  <a:pt x="293080" y="2174978"/>
                  <a:pt x="275771" y="2177142"/>
                </a:cubicBezTo>
                <a:cubicBezTo>
                  <a:pt x="251292" y="2180202"/>
                  <a:pt x="227000" y="2169119"/>
                  <a:pt x="203200" y="2162628"/>
                </a:cubicBezTo>
                <a:cubicBezTo>
                  <a:pt x="173679" y="2154577"/>
                  <a:pt x="116114" y="2133600"/>
                  <a:pt x="116114" y="2133600"/>
                </a:cubicBezTo>
                <a:lnTo>
                  <a:pt x="0" y="2148114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Naslov 3">
            <a:extLst>
              <a:ext uri="{FF2B5EF4-FFF2-40B4-BE49-F238E27FC236}">
                <a16:creationId xmlns:a16="http://schemas.microsoft.com/office/drawing/2014/main" id="{BEC13886-3014-46FB-96D1-7C7E23A83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733" y="554183"/>
            <a:ext cx="4345709" cy="1949174"/>
          </a:xfrm>
        </p:spPr>
        <p:txBody>
          <a:bodyPr>
            <a:noAutofit/>
          </a:bodyPr>
          <a:lstStyle/>
          <a:p>
            <a:r>
              <a:rPr lang="hr-HR" sz="3600" dirty="0"/>
              <a:t>Značajan poprečni pravac je </a:t>
            </a:r>
            <a:r>
              <a:rPr lang="hr-HR" sz="3600" b="1" dirty="0"/>
              <a:t>Budimpešta – Zagreb – Rijeka.</a:t>
            </a:r>
            <a:endParaRPr lang="en-US" sz="3600" b="1" dirty="0"/>
          </a:p>
        </p:txBody>
      </p:sp>
      <p:sp>
        <p:nvSpPr>
          <p:cNvPr id="18" name="Naslov 3">
            <a:extLst>
              <a:ext uri="{FF2B5EF4-FFF2-40B4-BE49-F238E27FC236}">
                <a16:creationId xmlns:a16="http://schemas.microsoft.com/office/drawing/2014/main" id="{325BB121-C7F2-4878-910F-5E6178C58A63}"/>
              </a:ext>
            </a:extLst>
          </p:cNvPr>
          <p:cNvSpPr txBox="1">
            <a:spLocks/>
          </p:cNvSpPr>
          <p:nvPr/>
        </p:nvSpPr>
        <p:spPr>
          <a:xfrm>
            <a:off x="508734" y="2736026"/>
            <a:ext cx="4063824" cy="18412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3500" dirty="0"/>
              <a:t>Koje gradove u Hrvatskoj on povezuje?</a:t>
            </a:r>
            <a:endParaRPr lang="en-US" sz="3500" dirty="0"/>
          </a:p>
        </p:txBody>
      </p:sp>
      <p:grpSp>
        <p:nvGrpSpPr>
          <p:cNvPr id="13" name="Grupa 12">
            <a:extLst>
              <a:ext uri="{FF2B5EF4-FFF2-40B4-BE49-F238E27FC236}">
                <a16:creationId xmlns:a16="http://schemas.microsoft.com/office/drawing/2014/main" id="{07F5226F-0FA3-40FE-8C99-44F35BC44929}"/>
              </a:ext>
            </a:extLst>
          </p:cNvPr>
          <p:cNvGrpSpPr/>
          <p:nvPr/>
        </p:nvGrpSpPr>
        <p:grpSpPr>
          <a:xfrm>
            <a:off x="8526112" y="480495"/>
            <a:ext cx="438711" cy="602567"/>
            <a:chOff x="7624634" y="1319562"/>
            <a:chExt cx="438711" cy="602567"/>
          </a:xfrm>
        </p:grpSpPr>
        <p:sp>
          <p:nvSpPr>
            <p:cNvPr id="15" name="Elipsa 14">
              <a:extLst>
                <a:ext uri="{FF2B5EF4-FFF2-40B4-BE49-F238E27FC236}">
                  <a16:creationId xmlns:a16="http://schemas.microsoft.com/office/drawing/2014/main" id="{F82BF7C2-58B5-414D-B911-C80F8DAA580C}"/>
                </a:ext>
              </a:extLst>
            </p:cNvPr>
            <p:cNvSpPr/>
            <p:nvPr/>
          </p:nvSpPr>
          <p:spPr>
            <a:xfrm>
              <a:off x="7883236" y="1378634"/>
              <a:ext cx="180109" cy="13854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Pravokutnik 9">
              <a:extLst>
                <a:ext uri="{FF2B5EF4-FFF2-40B4-BE49-F238E27FC236}">
                  <a16:creationId xmlns:a16="http://schemas.microsoft.com/office/drawing/2014/main" id="{074EB887-EB19-4A1A-ACAD-DA55402C9BB2}"/>
                </a:ext>
              </a:extLst>
            </p:cNvPr>
            <p:cNvSpPr/>
            <p:nvPr/>
          </p:nvSpPr>
          <p:spPr>
            <a:xfrm>
              <a:off x="7624634" y="1319562"/>
              <a:ext cx="353290" cy="60256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2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  <a:endPara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0" name="Grupa 19">
            <a:extLst>
              <a:ext uri="{FF2B5EF4-FFF2-40B4-BE49-F238E27FC236}">
                <a16:creationId xmlns:a16="http://schemas.microsoft.com/office/drawing/2014/main" id="{3F9942FE-6E5C-4B6A-9FEC-724CA6B95364}"/>
              </a:ext>
            </a:extLst>
          </p:cNvPr>
          <p:cNvGrpSpPr/>
          <p:nvPr/>
        </p:nvGrpSpPr>
        <p:grpSpPr>
          <a:xfrm>
            <a:off x="7874472" y="1438380"/>
            <a:ext cx="370609" cy="671839"/>
            <a:chOff x="7692736" y="1378634"/>
            <a:chExt cx="370609" cy="671839"/>
          </a:xfrm>
        </p:grpSpPr>
        <p:sp>
          <p:nvSpPr>
            <p:cNvPr id="21" name="Elipsa 20">
              <a:extLst>
                <a:ext uri="{FF2B5EF4-FFF2-40B4-BE49-F238E27FC236}">
                  <a16:creationId xmlns:a16="http://schemas.microsoft.com/office/drawing/2014/main" id="{9E134F35-FA97-4010-B1AD-96C02908307B}"/>
                </a:ext>
              </a:extLst>
            </p:cNvPr>
            <p:cNvSpPr/>
            <p:nvPr/>
          </p:nvSpPr>
          <p:spPr>
            <a:xfrm>
              <a:off x="7883236" y="1378634"/>
              <a:ext cx="180109" cy="13854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Pravokutnik 21">
              <a:extLst>
                <a:ext uri="{FF2B5EF4-FFF2-40B4-BE49-F238E27FC236}">
                  <a16:creationId xmlns:a16="http://schemas.microsoft.com/office/drawing/2014/main" id="{C6C2BF93-1737-42C3-A4BF-5228AE4E553F}"/>
                </a:ext>
              </a:extLst>
            </p:cNvPr>
            <p:cNvSpPr/>
            <p:nvPr/>
          </p:nvSpPr>
          <p:spPr>
            <a:xfrm>
              <a:off x="7692736" y="1447906"/>
              <a:ext cx="353290" cy="60256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2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  <a:endPara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3" name="Grupa 22">
            <a:extLst>
              <a:ext uri="{FF2B5EF4-FFF2-40B4-BE49-F238E27FC236}">
                <a16:creationId xmlns:a16="http://schemas.microsoft.com/office/drawing/2014/main" id="{D8CB5C90-BBF2-4F46-B8E1-E9A86F141E7A}"/>
              </a:ext>
            </a:extLst>
          </p:cNvPr>
          <p:cNvGrpSpPr/>
          <p:nvPr/>
        </p:nvGrpSpPr>
        <p:grpSpPr>
          <a:xfrm>
            <a:off x="7328950" y="1831518"/>
            <a:ext cx="370609" cy="671839"/>
            <a:chOff x="7692736" y="1378634"/>
            <a:chExt cx="370609" cy="671839"/>
          </a:xfrm>
        </p:grpSpPr>
        <p:sp>
          <p:nvSpPr>
            <p:cNvPr id="24" name="Elipsa 23">
              <a:extLst>
                <a:ext uri="{FF2B5EF4-FFF2-40B4-BE49-F238E27FC236}">
                  <a16:creationId xmlns:a16="http://schemas.microsoft.com/office/drawing/2014/main" id="{2CBBCDAF-2928-426C-A2BC-BDC2A3906B48}"/>
                </a:ext>
              </a:extLst>
            </p:cNvPr>
            <p:cNvSpPr/>
            <p:nvPr/>
          </p:nvSpPr>
          <p:spPr>
            <a:xfrm>
              <a:off x="7883236" y="1378634"/>
              <a:ext cx="180109" cy="13854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Pravokutnik 24">
              <a:extLst>
                <a:ext uri="{FF2B5EF4-FFF2-40B4-BE49-F238E27FC236}">
                  <a16:creationId xmlns:a16="http://schemas.microsoft.com/office/drawing/2014/main" id="{E457C48E-6D9D-47C8-B6B9-B9BEB0D1F6E4}"/>
                </a:ext>
              </a:extLst>
            </p:cNvPr>
            <p:cNvSpPr/>
            <p:nvPr/>
          </p:nvSpPr>
          <p:spPr>
            <a:xfrm>
              <a:off x="7692736" y="1447906"/>
              <a:ext cx="353290" cy="60256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2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</a:t>
              </a:r>
              <a:endPara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7" name="Grupa 26">
            <a:extLst>
              <a:ext uri="{FF2B5EF4-FFF2-40B4-BE49-F238E27FC236}">
                <a16:creationId xmlns:a16="http://schemas.microsoft.com/office/drawing/2014/main" id="{FB23BEC9-B2BE-493C-A563-8ABC2A9A334C}"/>
              </a:ext>
            </a:extLst>
          </p:cNvPr>
          <p:cNvGrpSpPr/>
          <p:nvPr/>
        </p:nvGrpSpPr>
        <p:grpSpPr>
          <a:xfrm>
            <a:off x="6268237" y="2110219"/>
            <a:ext cx="370609" cy="671839"/>
            <a:chOff x="7692736" y="1378634"/>
            <a:chExt cx="370609" cy="671839"/>
          </a:xfrm>
        </p:grpSpPr>
        <p:sp>
          <p:nvSpPr>
            <p:cNvPr id="28" name="Elipsa 27">
              <a:extLst>
                <a:ext uri="{FF2B5EF4-FFF2-40B4-BE49-F238E27FC236}">
                  <a16:creationId xmlns:a16="http://schemas.microsoft.com/office/drawing/2014/main" id="{DF901AC8-E66B-4673-9037-430F8D687B41}"/>
                </a:ext>
              </a:extLst>
            </p:cNvPr>
            <p:cNvSpPr/>
            <p:nvPr/>
          </p:nvSpPr>
          <p:spPr>
            <a:xfrm>
              <a:off x="7883236" y="1378634"/>
              <a:ext cx="180109" cy="13854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Pravokutnik 28">
              <a:extLst>
                <a:ext uri="{FF2B5EF4-FFF2-40B4-BE49-F238E27FC236}">
                  <a16:creationId xmlns:a16="http://schemas.microsoft.com/office/drawing/2014/main" id="{7A726CE0-6FEB-4A55-9970-BCA6CF5073B3}"/>
                </a:ext>
              </a:extLst>
            </p:cNvPr>
            <p:cNvSpPr/>
            <p:nvPr/>
          </p:nvSpPr>
          <p:spPr>
            <a:xfrm>
              <a:off x="7692736" y="1447906"/>
              <a:ext cx="353290" cy="60256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2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</a:t>
              </a:r>
              <a:endPara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0" name="Pravokutnik 29">
            <a:extLst>
              <a:ext uri="{FF2B5EF4-FFF2-40B4-BE49-F238E27FC236}">
                <a16:creationId xmlns:a16="http://schemas.microsoft.com/office/drawing/2014/main" id="{59E9FD11-5C1B-43C5-99FA-A45C76235BA0}"/>
              </a:ext>
            </a:extLst>
          </p:cNvPr>
          <p:cNvSpPr/>
          <p:nvPr/>
        </p:nvSpPr>
        <p:spPr>
          <a:xfrm>
            <a:off x="8833797" y="334606"/>
            <a:ext cx="1925310" cy="602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VARAŽDIN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Pravokutnik 30">
            <a:extLst>
              <a:ext uri="{FF2B5EF4-FFF2-40B4-BE49-F238E27FC236}">
                <a16:creationId xmlns:a16="http://schemas.microsoft.com/office/drawing/2014/main" id="{590FDEC0-099D-400F-9389-6F967C3F6F48}"/>
              </a:ext>
            </a:extLst>
          </p:cNvPr>
          <p:cNvSpPr/>
          <p:nvPr/>
        </p:nvSpPr>
        <p:spPr>
          <a:xfrm>
            <a:off x="7895255" y="1228951"/>
            <a:ext cx="1925310" cy="602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ZAGREB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Pravokutnik 31">
            <a:extLst>
              <a:ext uri="{FF2B5EF4-FFF2-40B4-BE49-F238E27FC236}">
                <a16:creationId xmlns:a16="http://schemas.microsoft.com/office/drawing/2014/main" id="{DABDFC3E-A65B-47BC-A87E-63B19710DB3F}"/>
              </a:ext>
            </a:extLst>
          </p:cNvPr>
          <p:cNvSpPr/>
          <p:nvPr/>
        </p:nvSpPr>
        <p:spPr>
          <a:xfrm>
            <a:off x="5801211" y="1367495"/>
            <a:ext cx="1925310" cy="602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KARLOVAC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Pravokutnik 32">
            <a:extLst>
              <a:ext uri="{FF2B5EF4-FFF2-40B4-BE49-F238E27FC236}">
                <a16:creationId xmlns:a16="http://schemas.microsoft.com/office/drawing/2014/main" id="{8EDB08A5-917F-4FAB-9657-4A18162E9F51}"/>
              </a:ext>
            </a:extLst>
          </p:cNvPr>
          <p:cNvSpPr/>
          <p:nvPr/>
        </p:nvSpPr>
        <p:spPr>
          <a:xfrm>
            <a:off x="4719698" y="1923872"/>
            <a:ext cx="2349625" cy="602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RIJEKA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Naslov 3">
            <a:extLst>
              <a:ext uri="{FF2B5EF4-FFF2-40B4-BE49-F238E27FC236}">
                <a16:creationId xmlns:a16="http://schemas.microsoft.com/office/drawing/2014/main" id="{51638817-57D9-460E-8D59-707F81293E89}"/>
              </a:ext>
            </a:extLst>
          </p:cNvPr>
          <p:cNvSpPr txBox="1">
            <a:spLocks/>
          </p:cNvSpPr>
          <p:nvPr/>
        </p:nvSpPr>
        <p:spPr>
          <a:xfrm>
            <a:off x="504935" y="4651966"/>
            <a:ext cx="4063824" cy="18412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3500" dirty="0"/>
              <a:t>Ovaj prometni pravac prelazi preko hrvatskog gorskog praga.</a:t>
            </a:r>
            <a:endParaRPr lang="en-US" sz="3500" dirty="0"/>
          </a:p>
        </p:txBody>
      </p:sp>
    </p:spTree>
    <p:extLst>
      <p:ext uri="{BB962C8B-B14F-4D97-AF65-F5344CB8AC3E}">
        <p14:creationId xmlns:p14="http://schemas.microsoft.com/office/powerpoint/2010/main" val="521306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/>
      <p:bldP spid="30" grpId="0"/>
      <p:bldP spid="31" grpId="0"/>
      <p:bldP spid="32" grpId="0"/>
      <p:bldP spid="33" grpId="0"/>
      <p:bldP spid="4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8286F25E-A6D8-47B9-AAA1-EDB8D3B2C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483" y="697367"/>
            <a:ext cx="4041611" cy="874712"/>
          </a:xfrm>
        </p:spPr>
        <p:txBody>
          <a:bodyPr>
            <a:normAutofit fontScale="90000"/>
          </a:bodyPr>
          <a:lstStyle/>
          <a:p>
            <a:pPr algn="l"/>
            <a:r>
              <a:rPr lang="hr-HR" altLang="en-US" dirty="0"/>
              <a:t>Hrvatski gorski prag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3AFA4-2A76-47C5-9EF8-66593BBFC5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572" y="2117271"/>
            <a:ext cx="3214688" cy="4500562"/>
          </a:xfrm>
        </p:spPr>
        <p:txBody>
          <a:bodyPr>
            <a:normAutofit/>
          </a:bodyPr>
          <a:lstStyle/>
          <a:p>
            <a:r>
              <a:rPr lang="hr-HR" altLang="en-US" sz="3000" dirty="0"/>
              <a:t>najkraća veza između srednje Europe i Jadranskog mora</a:t>
            </a:r>
          </a:p>
          <a:p>
            <a:r>
              <a:rPr lang="hr-HR" altLang="en-US" sz="3000" dirty="0"/>
              <a:t>povijesne ceste: Karolina </a:t>
            </a:r>
            <a:br>
              <a:rPr lang="hr-HR" altLang="en-US" sz="3000" dirty="0"/>
            </a:br>
            <a:r>
              <a:rPr lang="hr-HR" altLang="en-US" sz="3000" dirty="0"/>
              <a:t>Jozefina</a:t>
            </a:r>
            <a:br>
              <a:rPr lang="hr-HR" altLang="en-US" sz="3000" dirty="0"/>
            </a:br>
            <a:r>
              <a:rPr lang="hr-HR" altLang="en-US" sz="3000" dirty="0"/>
              <a:t>Lujzijana</a:t>
            </a:r>
            <a:br>
              <a:rPr lang="hr-HR" altLang="en-US" sz="3000" dirty="0"/>
            </a:br>
            <a:r>
              <a:rPr lang="hr-HR" altLang="en-US" sz="3000" dirty="0"/>
              <a:t>Rudolfina</a:t>
            </a:r>
          </a:p>
          <a:p>
            <a:endParaRPr lang="hr-HR" altLang="en-US" sz="3000" dirty="0"/>
          </a:p>
          <a:p>
            <a:endParaRPr lang="hr-HR" altLang="en-US" sz="3000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AF1656DF-B829-4249-93F8-3CD195A95C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795" y="593848"/>
            <a:ext cx="6845468" cy="567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86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>
            <a:extLst>
              <a:ext uri="{FF2B5EF4-FFF2-40B4-BE49-F238E27FC236}">
                <a16:creationId xmlns:a16="http://schemas.microsoft.com/office/drawing/2014/main" id="{CD47E3B6-4026-4C4E-B5FA-9CA7DDBF1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1013"/>
            <a:ext cx="12192000" cy="665018"/>
          </a:xfrm>
        </p:spPr>
        <p:txBody>
          <a:bodyPr>
            <a:normAutofit fontScale="90000"/>
          </a:bodyPr>
          <a:lstStyle/>
          <a:p>
            <a:pPr algn="ctr"/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Prometno-geografski položaj Hrvatske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5251ABD3-E377-4D45-9B7B-7755D1D472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906" y="1088091"/>
            <a:ext cx="10804188" cy="6071465"/>
          </a:xfrm>
        </p:spPr>
        <p:txBody>
          <a:bodyPr>
            <a:normAutofit/>
          </a:bodyPr>
          <a:lstStyle/>
          <a:p>
            <a:r>
              <a:rPr lang="hr-HR" dirty="0"/>
              <a:t>promet – prijevoz ljudi, roba i informacija</a:t>
            </a:r>
          </a:p>
          <a:p>
            <a:r>
              <a:rPr lang="hr-HR" dirty="0"/>
              <a:t>Hrvatska je:</a:t>
            </a:r>
          </a:p>
          <a:p>
            <a:pPr lvl="1"/>
            <a:r>
              <a:rPr lang="hr-HR" dirty="0"/>
              <a:t>tranzitna zemlja – kroz nju prolaze važni međunarodni prometni pravci</a:t>
            </a:r>
          </a:p>
          <a:p>
            <a:pPr lvl="1"/>
            <a:r>
              <a:rPr lang="hr-HR" dirty="0"/>
              <a:t>križišna zemlja – prometni pravci sijeku se u HR</a:t>
            </a:r>
          </a:p>
          <a:p>
            <a:r>
              <a:rPr lang="hr-HR" dirty="0"/>
              <a:t>prometni pravci:</a:t>
            </a:r>
          </a:p>
          <a:p>
            <a:pPr lvl="1"/>
            <a:r>
              <a:rPr lang="hr-HR" dirty="0"/>
              <a:t>uzdužni (Z</a:t>
            </a:r>
            <a:r>
              <a:rPr lang="hr-HR" dirty="0">
                <a:sym typeface="Wingdings" panose="05000000000000000000" pitchFamily="2" charset="2"/>
              </a:rPr>
              <a:t>I)</a:t>
            </a:r>
            <a:r>
              <a:rPr lang="hr-HR" dirty="0"/>
              <a:t>:</a:t>
            </a:r>
          </a:p>
          <a:p>
            <a:pPr lvl="2"/>
            <a:r>
              <a:rPr lang="hr-HR" dirty="0"/>
              <a:t>posavski – Z Europa – JZ Azija</a:t>
            </a:r>
          </a:p>
          <a:p>
            <a:pPr lvl="2"/>
            <a:r>
              <a:rPr lang="hr-HR" dirty="0"/>
              <a:t>podravski – lokalno značenje</a:t>
            </a:r>
          </a:p>
          <a:p>
            <a:pPr lvl="2"/>
            <a:r>
              <a:rPr lang="hr-HR" dirty="0"/>
              <a:t>jadransko-jonski – u izgradnji</a:t>
            </a:r>
          </a:p>
          <a:p>
            <a:pPr lvl="1"/>
            <a:r>
              <a:rPr lang="hr-HR" dirty="0"/>
              <a:t>poprečni (S</a:t>
            </a:r>
            <a:r>
              <a:rPr lang="hr-HR" dirty="0">
                <a:sym typeface="Wingdings" panose="05000000000000000000" pitchFamily="2" charset="2"/>
              </a:rPr>
              <a:t>J)</a:t>
            </a:r>
            <a:r>
              <a:rPr lang="hr-HR" dirty="0"/>
              <a:t>:</a:t>
            </a:r>
          </a:p>
          <a:p>
            <a:pPr lvl="2"/>
            <a:r>
              <a:rPr lang="hr-HR" dirty="0"/>
              <a:t>Beč – Zagreb – Split – turističko značenje</a:t>
            </a:r>
          </a:p>
          <a:p>
            <a:pPr lvl="2"/>
            <a:r>
              <a:rPr lang="hr-HR" dirty="0">
                <a:solidFill>
                  <a:srgbClr val="FF0000"/>
                </a:solidFill>
              </a:rPr>
              <a:t>Budimpešta – Zagreb – Rijeka – hrvatski gorski prag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2724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CC02A724-5331-42CD-B814-F1E60E20B5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957" y="10567"/>
            <a:ext cx="7065818" cy="6847433"/>
          </a:xfrm>
          <a:prstGeom prst="rect">
            <a:avLst/>
          </a:prstGeom>
        </p:spPr>
      </p:pic>
      <p:sp>
        <p:nvSpPr>
          <p:cNvPr id="3" name="Prostoručno: oblik 2">
            <a:extLst>
              <a:ext uri="{FF2B5EF4-FFF2-40B4-BE49-F238E27FC236}">
                <a16:creationId xmlns:a16="http://schemas.microsoft.com/office/drawing/2014/main" id="{3A57E89A-8F24-46FF-9019-A85E4463D648}"/>
              </a:ext>
            </a:extLst>
          </p:cNvPr>
          <p:cNvSpPr/>
          <p:nvPr/>
        </p:nvSpPr>
        <p:spPr>
          <a:xfrm>
            <a:off x="9913257" y="43543"/>
            <a:ext cx="1349829" cy="5747657"/>
          </a:xfrm>
          <a:custGeom>
            <a:avLst/>
            <a:gdLst>
              <a:gd name="connsiteX0" fmla="*/ 827314 w 1349829"/>
              <a:gd name="connsiteY0" fmla="*/ 0 h 5747657"/>
              <a:gd name="connsiteX1" fmla="*/ 856343 w 1349829"/>
              <a:gd name="connsiteY1" fmla="*/ 101600 h 5747657"/>
              <a:gd name="connsiteX2" fmla="*/ 885372 w 1349829"/>
              <a:gd name="connsiteY2" fmla="*/ 159657 h 5747657"/>
              <a:gd name="connsiteX3" fmla="*/ 899886 w 1349829"/>
              <a:gd name="connsiteY3" fmla="*/ 406400 h 5747657"/>
              <a:gd name="connsiteX4" fmla="*/ 957943 w 1349829"/>
              <a:gd name="connsiteY4" fmla="*/ 1030514 h 5747657"/>
              <a:gd name="connsiteX5" fmla="*/ 1016000 w 1349829"/>
              <a:gd name="connsiteY5" fmla="*/ 1059543 h 5747657"/>
              <a:gd name="connsiteX6" fmla="*/ 1074057 w 1349829"/>
              <a:gd name="connsiteY6" fmla="*/ 1103086 h 5747657"/>
              <a:gd name="connsiteX7" fmla="*/ 1146629 w 1349829"/>
              <a:gd name="connsiteY7" fmla="*/ 1190171 h 5747657"/>
              <a:gd name="connsiteX8" fmla="*/ 1175657 w 1349829"/>
              <a:gd name="connsiteY8" fmla="*/ 1233714 h 5747657"/>
              <a:gd name="connsiteX9" fmla="*/ 1262743 w 1349829"/>
              <a:gd name="connsiteY9" fmla="*/ 1320800 h 5747657"/>
              <a:gd name="connsiteX10" fmla="*/ 1306286 w 1349829"/>
              <a:gd name="connsiteY10" fmla="*/ 1364343 h 5747657"/>
              <a:gd name="connsiteX11" fmla="*/ 1320800 w 1349829"/>
              <a:gd name="connsiteY11" fmla="*/ 1407886 h 5747657"/>
              <a:gd name="connsiteX12" fmla="*/ 1349829 w 1349829"/>
              <a:gd name="connsiteY12" fmla="*/ 1582057 h 5747657"/>
              <a:gd name="connsiteX13" fmla="*/ 1320800 w 1349829"/>
              <a:gd name="connsiteY13" fmla="*/ 1640114 h 5747657"/>
              <a:gd name="connsiteX14" fmla="*/ 1233714 w 1349829"/>
              <a:gd name="connsiteY14" fmla="*/ 1741714 h 5747657"/>
              <a:gd name="connsiteX15" fmla="*/ 1190172 w 1349829"/>
              <a:gd name="connsiteY15" fmla="*/ 1930400 h 5747657"/>
              <a:gd name="connsiteX16" fmla="*/ 1117600 w 1349829"/>
              <a:gd name="connsiteY16" fmla="*/ 2017486 h 5747657"/>
              <a:gd name="connsiteX17" fmla="*/ 1088572 w 1349829"/>
              <a:gd name="connsiteY17" fmla="*/ 2104571 h 5747657"/>
              <a:gd name="connsiteX18" fmla="*/ 1001486 w 1349829"/>
              <a:gd name="connsiteY18" fmla="*/ 2206171 h 5747657"/>
              <a:gd name="connsiteX19" fmla="*/ 957943 w 1349829"/>
              <a:gd name="connsiteY19" fmla="*/ 2380343 h 5747657"/>
              <a:gd name="connsiteX20" fmla="*/ 914400 w 1349829"/>
              <a:gd name="connsiteY20" fmla="*/ 2641600 h 5747657"/>
              <a:gd name="connsiteX21" fmla="*/ 870857 w 1349829"/>
              <a:gd name="connsiteY21" fmla="*/ 2670628 h 5747657"/>
              <a:gd name="connsiteX22" fmla="*/ 812800 w 1349829"/>
              <a:gd name="connsiteY22" fmla="*/ 2772228 h 5747657"/>
              <a:gd name="connsiteX23" fmla="*/ 754743 w 1349829"/>
              <a:gd name="connsiteY23" fmla="*/ 2815771 h 5747657"/>
              <a:gd name="connsiteX24" fmla="*/ 711200 w 1349829"/>
              <a:gd name="connsiteY24" fmla="*/ 2830286 h 5747657"/>
              <a:gd name="connsiteX25" fmla="*/ 711200 w 1349829"/>
              <a:gd name="connsiteY25" fmla="*/ 3265714 h 5747657"/>
              <a:gd name="connsiteX26" fmla="*/ 725714 w 1349829"/>
              <a:gd name="connsiteY26" fmla="*/ 3309257 h 5747657"/>
              <a:gd name="connsiteX27" fmla="*/ 754743 w 1349829"/>
              <a:gd name="connsiteY27" fmla="*/ 3352800 h 5747657"/>
              <a:gd name="connsiteX28" fmla="*/ 725714 w 1349829"/>
              <a:gd name="connsiteY28" fmla="*/ 3570514 h 5747657"/>
              <a:gd name="connsiteX29" fmla="*/ 682172 w 1349829"/>
              <a:gd name="connsiteY29" fmla="*/ 3585028 h 5747657"/>
              <a:gd name="connsiteX30" fmla="*/ 638629 w 1349829"/>
              <a:gd name="connsiteY30" fmla="*/ 3614057 h 5747657"/>
              <a:gd name="connsiteX31" fmla="*/ 566057 w 1349829"/>
              <a:gd name="connsiteY31" fmla="*/ 3657600 h 5747657"/>
              <a:gd name="connsiteX32" fmla="*/ 537029 w 1349829"/>
              <a:gd name="connsiteY32" fmla="*/ 3904343 h 5747657"/>
              <a:gd name="connsiteX33" fmla="*/ 522514 w 1349829"/>
              <a:gd name="connsiteY33" fmla="*/ 3947886 h 5747657"/>
              <a:gd name="connsiteX34" fmla="*/ 508000 w 1349829"/>
              <a:gd name="connsiteY34" fmla="*/ 4005943 h 5747657"/>
              <a:gd name="connsiteX35" fmla="*/ 406400 w 1349829"/>
              <a:gd name="connsiteY35" fmla="*/ 4151086 h 5747657"/>
              <a:gd name="connsiteX36" fmla="*/ 391886 w 1349829"/>
              <a:gd name="connsiteY36" fmla="*/ 4209143 h 5747657"/>
              <a:gd name="connsiteX37" fmla="*/ 362857 w 1349829"/>
              <a:gd name="connsiteY37" fmla="*/ 4267200 h 5747657"/>
              <a:gd name="connsiteX38" fmla="*/ 348343 w 1349829"/>
              <a:gd name="connsiteY38" fmla="*/ 4310743 h 5747657"/>
              <a:gd name="connsiteX39" fmla="*/ 333829 w 1349829"/>
              <a:gd name="connsiteY39" fmla="*/ 4412343 h 5747657"/>
              <a:gd name="connsiteX40" fmla="*/ 319314 w 1349829"/>
              <a:gd name="connsiteY40" fmla="*/ 4455886 h 5747657"/>
              <a:gd name="connsiteX41" fmla="*/ 304800 w 1349829"/>
              <a:gd name="connsiteY41" fmla="*/ 4528457 h 5747657"/>
              <a:gd name="connsiteX42" fmla="*/ 319314 w 1349829"/>
              <a:gd name="connsiteY42" fmla="*/ 4847771 h 5747657"/>
              <a:gd name="connsiteX43" fmla="*/ 348343 w 1349829"/>
              <a:gd name="connsiteY43" fmla="*/ 4891314 h 5747657"/>
              <a:gd name="connsiteX44" fmla="*/ 362857 w 1349829"/>
              <a:gd name="connsiteY44" fmla="*/ 4934857 h 5747657"/>
              <a:gd name="connsiteX45" fmla="*/ 420914 w 1349829"/>
              <a:gd name="connsiteY45" fmla="*/ 5050971 h 5747657"/>
              <a:gd name="connsiteX46" fmla="*/ 435429 w 1349829"/>
              <a:gd name="connsiteY46" fmla="*/ 5123543 h 5747657"/>
              <a:gd name="connsiteX47" fmla="*/ 420914 w 1349829"/>
              <a:gd name="connsiteY47" fmla="*/ 5283200 h 5747657"/>
              <a:gd name="connsiteX48" fmla="*/ 362857 w 1349829"/>
              <a:gd name="connsiteY48" fmla="*/ 5428343 h 5747657"/>
              <a:gd name="connsiteX49" fmla="*/ 319314 w 1349829"/>
              <a:gd name="connsiteY49" fmla="*/ 5631543 h 5747657"/>
              <a:gd name="connsiteX50" fmla="*/ 290286 w 1349829"/>
              <a:gd name="connsiteY50" fmla="*/ 5675086 h 5747657"/>
              <a:gd name="connsiteX51" fmla="*/ 203200 w 1349829"/>
              <a:gd name="connsiteY51" fmla="*/ 5718628 h 5747657"/>
              <a:gd name="connsiteX52" fmla="*/ 87086 w 1349829"/>
              <a:gd name="connsiteY52" fmla="*/ 5704114 h 5747657"/>
              <a:gd name="connsiteX53" fmla="*/ 43543 w 1349829"/>
              <a:gd name="connsiteY53" fmla="*/ 5718628 h 5747657"/>
              <a:gd name="connsiteX54" fmla="*/ 0 w 1349829"/>
              <a:gd name="connsiteY54" fmla="*/ 5747657 h 5747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349829" h="5747657">
                <a:moveTo>
                  <a:pt x="827314" y="0"/>
                </a:moveTo>
                <a:cubicBezTo>
                  <a:pt x="836990" y="33867"/>
                  <a:pt x="844306" y="68499"/>
                  <a:pt x="856343" y="101600"/>
                </a:cubicBezTo>
                <a:cubicBezTo>
                  <a:pt x="863737" y="121934"/>
                  <a:pt x="882312" y="138238"/>
                  <a:pt x="885372" y="159657"/>
                </a:cubicBezTo>
                <a:cubicBezTo>
                  <a:pt x="897024" y="241219"/>
                  <a:pt x="895048" y="324152"/>
                  <a:pt x="899886" y="406400"/>
                </a:cubicBezTo>
                <a:cubicBezTo>
                  <a:pt x="902538" y="512486"/>
                  <a:pt x="778827" y="902573"/>
                  <a:pt x="957943" y="1030514"/>
                </a:cubicBezTo>
                <a:cubicBezTo>
                  <a:pt x="975549" y="1043090"/>
                  <a:pt x="997652" y="1048076"/>
                  <a:pt x="1016000" y="1059543"/>
                </a:cubicBezTo>
                <a:cubicBezTo>
                  <a:pt x="1036513" y="1072364"/>
                  <a:pt x="1054705" y="1088572"/>
                  <a:pt x="1074057" y="1103086"/>
                </a:cubicBezTo>
                <a:cubicBezTo>
                  <a:pt x="1136336" y="1227641"/>
                  <a:pt x="1064566" y="1108108"/>
                  <a:pt x="1146629" y="1190171"/>
                </a:cubicBezTo>
                <a:cubicBezTo>
                  <a:pt x="1158964" y="1202506"/>
                  <a:pt x="1164068" y="1220676"/>
                  <a:pt x="1175657" y="1233714"/>
                </a:cubicBezTo>
                <a:cubicBezTo>
                  <a:pt x="1202931" y="1264397"/>
                  <a:pt x="1233714" y="1291771"/>
                  <a:pt x="1262743" y="1320800"/>
                </a:cubicBezTo>
                <a:lnTo>
                  <a:pt x="1306286" y="1364343"/>
                </a:lnTo>
                <a:cubicBezTo>
                  <a:pt x="1311124" y="1378857"/>
                  <a:pt x="1317089" y="1393043"/>
                  <a:pt x="1320800" y="1407886"/>
                </a:cubicBezTo>
                <a:cubicBezTo>
                  <a:pt x="1334948" y="1464478"/>
                  <a:pt x="1341637" y="1524715"/>
                  <a:pt x="1349829" y="1582057"/>
                </a:cubicBezTo>
                <a:cubicBezTo>
                  <a:pt x="1340153" y="1601409"/>
                  <a:pt x="1332267" y="1621766"/>
                  <a:pt x="1320800" y="1640114"/>
                </a:cubicBezTo>
                <a:cubicBezTo>
                  <a:pt x="1289767" y="1689766"/>
                  <a:pt x="1273297" y="1702131"/>
                  <a:pt x="1233714" y="1741714"/>
                </a:cubicBezTo>
                <a:cubicBezTo>
                  <a:pt x="1229723" y="1769654"/>
                  <a:pt x="1216736" y="1903836"/>
                  <a:pt x="1190172" y="1930400"/>
                </a:cubicBezTo>
                <a:cubicBezTo>
                  <a:pt x="1134294" y="1986278"/>
                  <a:pt x="1158015" y="1956864"/>
                  <a:pt x="1117600" y="2017486"/>
                </a:cubicBezTo>
                <a:cubicBezTo>
                  <a:pt x="1107924" y="2046514"/>
                  <a:pt x="1106931" y="2080092"/>
                  <a:pt x="1088572" y="2104571"/>
                </a:cubicBezTo>
                <a:cubicBezTo>
                  <a:pt x="1032713" y="2179049"/>
                  <a:pt x="1062134" y="2145523"/>
                  <a:pt x="1001486" y="2206171"/>
                </a:cubicBezTo>
                <a:cubicBezTo>
                  <a:pt x="963151" y="2321176"/>
                  <a:pt x="977487" y="2263074"/>
                  <a:pt x="957943" y="2380343"/>
                </a:cubicBezTo>
                <a:cubicBezTo>
                  <a:pt x="953538" y="2442012"/>
                  <a:pt x="970086" y="2574778"/>
                  <a:pt x="914400" y="2641600"/>
                </a:cubicBezTo>
                <a:cubicBezTo>
                  <a:pt x="903233" y="2655001"/>
                  <a:pt x="885371" y="2660952"/>
                  <a:pt x="870857" y="2670628"/>
                </a:cubicBezTo>
                <a:cubicBezTo>
                  <a:pt x="859471" y="2693401"/>
                  <a:pt x="833319" y="2751709"/>
                  <a:pt x="812800" y="2772228"/>
                </a:cubicBezTo>
                <a:cubicBezTo>
                  <a:pt x="795695" y="2789333"/>
                  <a:pt x="775746" y="2803769"/>
                  <a:pt x="754743" y="2815771"/>
                </a:cubicBezTo>
                <a:cubicBezTo>
                  <a:pt x="741459" y="2823362"/>
                  <a:pt x="725714" y="2825448"/>
                  <a:pt x="711200" y="2830286"/>
                </a:cubicBezTo>
                <a:cubicBezTo>
                  <a:pt x="656526" y="2994308"/>
                  <a:pt x="686066" y="2888700"/>
                  <a:pt x="711200" y="3265714"/>
                </a:cubicBezTo>
                <a:cubicBezTo>
                  <a:pt x="712218" y="3280980"/>
                  <a:pt x="718872" y="3295573"/>
                  <a:pt x="725714" y="3309257"/>
                </a:cubicBezTo>
                <a:cubicBezTo>
                  <a:pt x="733515" y="3324859"/>
                  <a:pt x="745067" y="3338286"/>
                  <a:pt x="754743" y="3352800"/>
                </a:cubicBezTo>
                <a:cubicBezTo>
                  <a:pt x="745067" y="3425371"/>
                  <a:pt x="747552" y="3500633"/>
                  <a:pt x="725714" y="3570514"/>
                </a:cubicBezTo>
                <a:cubicBezTo>
                  <a:pt x="721151" y="3585117"/>
                  <a:pt x="695856" y="3578186"/>
                  <a:pt x="682172" y="3585028"/>
                </a:cubicBezTo>
                <a:cubicBezTo>
                  <a:pt x="666570" y="3592829"/>
                  <a:pt x="653422" y="3604812"/>
                  <a:pt x="638629" y="3614057"/>
                </a:cubicBezTo>
                <a:cubicBezTo>
                  <a:pt x="614706" y="3629009"/>
                  <a:pt x="590248" y="3643086"/>
                  <a:pt x="566057" y="3657600"/>
                </a:cubicBezTo>
                <a:cubicBezTo>
                  <a:pt x="526554" y="3776113"/>
                  <a:pt x="568239" y="3639064"/>
                  <a:pt x="537029" y="3904343"/>
                </a:cubicBezTo>
                <a:cubicBezTo>
                  <a:pt x="535241" y="3919538"/>
                  <a:pt x="526717" y="3933175"/>
                  <a:pt x="522514" y="3947886"/>
                </a:cubicBezTo>
                <a:cubicBezTo>
                  <a:pt x="517034" y="3967066"/>
                  <a:pt x="516921" y="3988101"/>
                  <a:pt x="508000" y="4005943"/>
                </a:cubicBezTo>
                <a:cubicBezTo>
                  <a:pt x="490133" y="4041677"/>
                  <a:pt x="433704" y="4114681"/>
                  <a:pt x="406400" y="4151086"/>
                </a:cubicBezTo>
                <a:cubicBezTo>
                  <a:pt x="401562" y="4170438"/>
                  <a:pt x="398890" y="4190465"/>
                  <a:pt x="391886" y="4209143"/>
                </a:cubicBezTo>
                <a:cubicBezTo>
                  <a:pt x="384289" y="4229402"/>
                  <a:pt x="371380" y="4247313"/>
                  <a:pt x="362857" y="4267200"/>
                </a:cubicBezTo>
                <a:cubicBezTo>
                  <a:pt x="356830" y="4281262"/>
                  <a:pt x="353181" y="4296229"/>
                  <a:pt x="348343" y="4310743"/>
                </a:cubicBezTo>
                <a:cubicBezTo>
                  <a:pt x="343505" y="4344610"/>
                  <a:pt x="340538" y="4378797"/>
                  <a:pt x="333829" y="4412343"/>
                </a:cubicBezTo>
                <a:cubicBezTo>
                  <a:pt x="330828" y="4427345"/>
                  <a:pt x="323025" y="4441043"/>
                  <a:pt x="319314" y="4455886"/>
                </a:cubicBezTo>
                <a:cubicBezTo>
                  <a:pt x="313331" y="4479819"/>
                  <a:pt x="309638" y="4504267"/>
                  <a:pt x="304800" y="4528457"/>
                </a:cubicBezTo>
                <a:cubicBezTo>
                  <a:pt x="309638" y="4634895"/>
                  <a:pt x="306619" y="4741982"/>
                  <a:pt x="319314" y="4847771"/>
                </a:cubicBezTo>
                <a:cubicBezTo>
                  <a:pt x="321392" y="4865091"/>
                  <a:pt x="340542" y="4875712"/>
                  <a:pt x="348343" y="4891314"/>
                </a:cubicBezTo>
                <a:cubicBezTo>
                  <a:pt x="355185" y="4904998"/>
                  <a:pt x="359146" y="4920014"/>
                  <a:pt x="362857" y="4934857"/>
                </a:cubicBezTo>
                <a:cubicBezTo>
                  <a:pt x="387577" y="5033735"/>
                  <a:pt x="354787" y="4984842"/>
                  <a:pt x="420914" y="5050971"/>
                </a:cubicBezTo>
                <a:cubicBezTo>
                  <a:pt x="425752" y="5075162"/>
                  <a:pt x="435429" y="5098873"/>
                  <a:pt x="435429" y="5123543"/>
                </a:cubicBezTo>
                <a:cubicBezTo>
                  <a:pt x="435429" y="5176981"/>
                  <a:pt x="430201" y="5230575"/>
                  <a:pt x="420914" y="5283200"/>
                </a:cubicBezTo>
                <a:cubicBezTo>
                  <a:pt x="411130" y="5338641"/>
                  <a:pt x="387125" y="5379809"/>
                  <a:pt x="362857" y="5428343"/>
                </a:cubicBezTo>
                <a:cubicBezTo>
                  <a:pt x="356715" y="5477479"/>
                  <a:pt x="351133" y="5583813"/>
                  <a:pt x="319314" y="5631543"/>
                </a:cubicBezTo>
                <a:cubicBezTo>
                  <a:pt x="309638" y="5646057"/>
                  <a:pt x="302621" y="5662751"/>
                  <a:pt x="290286" y="5675086"/>
                </a:cubicBezTo>
                <a:cubicBezTo>
                  <a:pt x="262150" y="5703222"/>
                  <a:pt x="238614" y="5706824"/>
                  <a:pt x="203200" y="5718628"/>
                </a:cubicBezTo>
                <a:cubicBezTo>
                  <a:pt x="164495" y="5713790"/>
                  <a:pt x="126092" y="5704114"/>
                  <a:pt x="87086" y="5704114"/>
                </a:cubicBezTo>
                <a:cubicBezTo>
                  <a:pt x="71787" y="5704114"/>
                  <a:pt x="57227" y="5711786"/>
                  <a:pt x="43543" y="5718628"/>
                </a:cubicBezTo>
                <a:cubicBezTo>
                  <a:pt x="27941" y="5726429"/>
                  <a:pt x="0" y="5747657"/>
                  <a:pt x="0" y="5747657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Naslov 3">
            <a:extLst>
              <a:ext uri="{FF2B5EF4-FFF2-40B4-BE49-F238E27FC236}">
                <a16:creationId xmlns:a16="http://schemas.microsoft.com/office/drawing/2014/main" id="{BEC13886-3014-46FB-96D1-7C7E23A83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109" y="1048976"/>
            <a:ext cx="4611964" cy="817418"/>
          </a:xfrm>
        </p:spPr>
        <p:txBody>
          <a:bodyPr>
            <a:noAutofit/>
          </a:bodyPr>
          <a:lstStyle/>
          <a:p>
            <a:r>
              <a:rPr lang="hr-HR" sz="3600" dirty="0"/>
              <a:t>Značajan poprečni pravac je </a:t>
            </a:r>
            <a:r>
              <a:rPr lang="hr-HR" sz="3600" b="1" dirty="0"/>
              <a:t>slavonsko-bosansko-neretvanski</a:t>
            </a:r>
            <a:r>
              <a:rPr lang="hr-H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3600" dirty="0"/>
              <a:t>koji se zove i</a:t>
            </a:r>
            <a:r>
              <a:rPr lang="hr-HR" sz="3600" b="1" dirty="0"/>
              <a:t> koridor V. c</a:t>
            </a:r>
            <a:endParaRPr lang="en-US" sz="3600" b="1" dirty="0"/>
          </a:p>
        </p:txBody>
      </p:sp>
      <p:sp>
        <p:nvSpPr>
          <p:cNvPr id="18" name="Naslov 3">
            <a:extLst>
              <a:ext uri="{FF2B5EF4-FFF2-40B4-BE49-F238E27FC236}">
                <a16:creationId xmlns:a16="http://schemas.microsoft.com/office/drawing/2014/main" id="{325BB121-C7F2-4878-910F-5E6178C58A63}"/>
              </a:ext>
            </a:extLst>
          </p:cNvPr>
          <p:cNvSpPr txBox="1">
            <a:spLocks/>
          </p:cNvSpPr>
          <p:nvPr/>
        </p:nvSpPr>
        <p:spPr>
          <a:xfrm>
            <a:off x="496109" y="2691509"/>
            <a:ext cx="3957027" cy="18412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3500" dirty="0"/>
              <a:t>Koje gradove u Hrvatskoj on povezuje?</a:t>
            </a:r>
            <a:endParaRPr lang="en-US" sz="3500" dirty="0"/>
          </a:p>
        </p:txBody>
      </p:sp>
      <p:grpSp>
        <p:nvGrpSpPr>
          <p:cNvPr id="13" name="Grupa 12">
            <a:extLst>
              <a:ext uri="{FF2B5EF4-FFF2-40B4-BE49-F238E27FC236}">
                <a16:creationId xmlns:a16="http://schemas.microsoft.com/office/drawing/2014/main" id="{07F5226F-0FA3-40FE-8C99-44F35BC44929}"/>
              </a:ext>
            </a:extLst>
          </p:cNvPr>
          <p:cNvGrpSpPr/>
          <p:nvPr/>
        </p:nvGrpSpPr>
        <p:grpSpPr>
          <a:xfrm>
            <a:off x="10798895" y="1668778"/>
            <a:ext cx="438711" cy="602567"/>
            <a:chOff x="7624634" y="1319562"/>
            <a:chExt cx="438711" cy="602567"/>
          </a:xfrm>
        </p:grpSpPr>
        <p:sp>
          <p:nvSpPr>
            <p:cNvPr id="15" name="Elipsa 14">
              <a:extLst>
                <a:ext uri="{FF2B5EF4-FFF2-40B4-BE49-F238E27FC236}">
                  <a16:creationId xmlns:a16="http://schemas.microsoft.com/office/drawing/2014/main" id="{F82BF7C2-58B5-414D-B911-C80F8DAA580C}"/>
                </a:ext>
              </a:extLst>
            </p:cNvPr>
            <p:cNvSpPr/>
            <p:nvPr/>
          </p:nvSpPr>
          <p:spPr>
            <a:xfrm>
              <a:off x="7883236" y="1378634"/>
              <a:ext cx="180109" cy="13854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Pravokutnik 9">
              <a:extLst>
                <a:ext uri="{FF2B5EF4-FFF2-40B4-BE49-F238E27FC236}">
                  <a16:creationId xmlns:a16="http://schemas.microsoft.com/office/drawing/2014/main" id="{074EB887-EB19-4A1A-ACAD-DA55402C9BB2}"/>
                </a:ext>
              </a:extLst>
            </p:cNvPr>
            <p:cNvSpPr/>
            <p:nvPr/>
          </p:nvSpPr>
          <p:spPr>
            <a:xfrm>
              <a:off x="7624634" y="1319562"/>
              <a:ext cx="353290" cy="60256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2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  <a:endPara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0" name="Grupa 19">
            <a:extLst>
              <a:ext uri="{FF2B5EF4-FFF2-40B4-BE49-F238E27FC236}">
                <a16:creationId xmlns:a16="http://schemas.microsoft.com/office/drawing/2014/main" id="{3F9942FE-6E5C-4B6A-9FEC-724CA6B95364}"/>
              </a:ext>
            </a:extLst>
          </p:cNvPr>
          <p:cNvGrpSpPr/>
          <p:nvPr/>
        </p:nvGrpSpPr>
        <p:grpSpPr>
          <a:xfrm>
            <a:off x="10613590" y="2446138"/>
            <a:ext cx="370609" cy="671839"/>
            <a:chOff x="7692736" y="1378634"/>
            <a:chExt cx="370609" cy="671839"/>
          </a:xfrm>
        </p:grpSpPr>
        <p:sp>
          <p:nvSpPr>
            <p:cNvPr id="21" name="Elipsa 20">
              <a:extLst>
                <a:ext uri="{FF2B5EF4-FFF2-40B4-BE49-F238E27FC236}">
                  <a16:creationId xmlns:a16="http://schemas.microsoft.com/office/drawing/2014/main" id="{9E134F35-FA97-4010-B1AD-96C02908307B}"/>
                </a:ext>
              </a:extLst>
            </p:cNvPr>
            <p:cNvSpPr/>
            <p:nvPr/>
          </p:nvSpPr>
          <p:spPr>
            <a:xfrm>
              <a:off x="7883236" y="1378634"/>
              <a:ext cx="180109" cy="13854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Pravokutnik 21">
              <a:extLst>
                <a:ext uri="{FF2B5EF4-FFF2-40B4-BE49-F238E27FC236}">
                  <a16:creationId xmlns:a16="http://schemas.microsoft.com/office/drawing/2014/main" id="{C6C2BF93-1737-42C3-A4BF-5228AE4E553F}"/>
                </a:ext>
              </a:extLst>
            </p:cNvPr>
            <p:cNvSpPr/>
            <p:nvPr/>
          </p:nvSpPr>
          <p:spPr>
            <a:xfrm>
              <a:off x="7692736" y="1447906"/>
              <a:ext cx="353290" cy="60256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2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  <a:endPara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3" name="Grupa 22">
            <a:extLst>
              <a:ext uri="{FF2B5EF4-FFF2-40B4-BE49-F238E27FC236}">
                <a16:creationId xmlns:a16="http://schemas.microsoft.com/office/drawing/2014/main" id="{D8CB5C90-BBF2-4F46-B8E1-E9A86F141E7A}"/>
              </a:ext>
            </a:extLst>
          </p:cNvPr>
          <p:cNvGrpSpPr/>
          <p:nvPr/>
        </p:nvGrpSpPr>
        <p:grpSpPr>
          <a:xfrm>
            <a:off x="10107700" y="3976426"/>
            <a:ext cx="370609" cy="671839"/>
            <a:chOff x="7692736" y="1378634"/>
            <a:chExt cx="370609" cy="671839"/>
          </a:xfrm>
        </p:grpSpPr>
        <p:sp>
          <p:nvSpPr>
            <p:cNvPr id="24" name="Elipsa 23">
              <a:extLst>
                <a:ext uri="{FF2B5EF4-FFF2-40B4-BE49-F238E27FC236}">
                  <a16:creationId xmlns:a16="http://schemas.microsoft.com/office/drawing/2014/main" id="{2CBBCDAF-2928-426C-A2BC-BDC2A3906B48}"/>
                </a:ext>
              </a:extLst>
            </p:cNvPr>
            <p:cNvSpPr/>
            <p:nvPr/>
          </p:nvSpPr>
          <p:spPr>
            <a:xfrm>
              <a:off x="7883236" y="1378634"/>
              <a:ext cx="180109" cy="13854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Pravokutnik 24">
              <a:extLst>
                <a:ext uri="{FF2B5EF4-FFF2-40B4-BE49-F238E27FC236}">
                  <a16:creationId xmlns:a16="http://schemas.microsoft.com/office/drawing/2014/main" id="{E457C48E-6D9D-47C8-B6B9-B9BEB0D1F6E4}"/>
                </a:ext>
              </a:extLst>
            </p:cNvPr>
            <p:cNvSpPr/>
            <p:nvPr/>
          </p:nvSpPr>
          <p:spPr>
            <a:xfrm>
              <a:off x="7692736" y="1447906"/>
              <a:ext cx="353290" cy="60256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2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</a:t>
              </a:r>
              <a:endPara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7" name="Grupa 26">
            <a:extLst>
              <a:ext uri="{FF2B5EF4-FFF2-40B4-BE49-F238E27FC236}">
                <a16:creationId xmlns:a16="http://schemas.microsoft.com/office/drawing/2014/main" id="{FB23BEC9-B2BE-493C-A563-8ABC2A9A334C}"/>
              </a:ext>
            </a:extLst>
          </p:cNvPr>
          <p:cNvGrpSpPr/>
          <p:nvPr/>
        </p:nvGrpSpPr>
        <p:grpSpPr>
          <a:xfrm>
            <a:off x="9542648" y="5698419"/>
            <a:ext cx="370609" cy="671839"/>
            <a:chOff x="7692736" y="1378634"/>
            <a:chExt cx="370609" cy="671839"/>
          </a:xfrm>
        </p:grpSpPr>
        <p:sp>
          <p:nvSpPr>
            <p:cNvPr id="28" name="Elipsa 27">
              <a:extLst>
                <a:ext uri="{FF2B5EF4-FFF2-40B4-BE49-F238E27FC236}">
                  <a16:creationId xmlns:a16="http://schemas.microsoft.com/office/drawing/2014/main" id="{DF901AC8-E66B-4673-9037-430F8D687B41}"/>
                </a:ext>
              </a:extLst>
            </p:cNvPr>
            <p:cNvSpPr/>
            <p:nvPr/>
          </p:nvSpPr>
          <p:spPr>
            <a:xfrm>
              <a:off x="7883236" y="1378634"/>
              <a:ext cx="180109" cy="13854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Pravokutnik 28">
              <a:extLst>
                <a:ext uri="{FF2B5EF4-FFF2-40B4-BE49-F238E27FC236}">
                  <a16:creationId xmlns:a16="http://schemas.microsoft.com/office/drawing/2014/main" id="{7A726CE0-6FEB-4A55-9970-BCA6CF5073B3}"/>
                </a:ext>
              </a:extLst>
            </p:cNvPr>
            <p:cNvSpPr/>
            <p:nvPr/>
          </p:nvSpPr>
          <p:spPr>
            <a:xfrm>
              <a:off x="7692736" y="1447906"/>
              <a:ext cx="353290" cy="60256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2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</a:t>
              </a:r>
              <a:endPara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0" name="Pravokutnik 29">
            <a:extLst>
              <a:ext uri="{FF2B5EF4-FFF2-40B4-BE49-F238E27FC236}">
                <a16:creationId xmlns:a16="http://schemas.microsoft.com/office/drawing/2014/main" id="{59E9FD11-5C1B-43C5-99FA-A45C76235BA0}"/>
              </a:ext>
            </a:extLst>
          </p:cNvPr>
          <p:cNvSpPr/>
          <p:nvPr/>
        </p:nvSpPr>
        <p:spPr>
          <a:xfrm>
            <a:off x="11057496" y="1767586"/>
            <a:ext cx="1256043" cy="602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OSIJEK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Pravokutnik 30">
            <a:extLst>
              <a:ext uri="{FF2B5EF4-FFF2-40B4-BE49-F238E27FC236}">
                <a16:creationId xmlns:a16="http://schemas.microsoft.com/office/drawing/2014/main" id="{590FDEC0-099D-400F-9389-6F967C3F6F48}"/>
              </a:ext>
            </a:extLst>
          </p:cNvPr>
          <p:cNvSpPr/>
          <p:nvPr/>
        </p:nvSpPr>
        <p:spPr>
          <a:xfrm>
            <a:off x="9163892" y="2029133"/>
            <a:ext cx="1925310" cy="602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SL. BROD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Pravokutnik 31">
            <a:extLst>
              <a:ext uri="{FF2B5EF4-FFF2-40B4-BE49-F238E27FC236}">
                <a16:creationId xmlns:a16="http://schemas.microsoft.com/office/drawing/2014/main" id="{DABDFC3E-A65B-47BC-A87E-63B19710DB3F}"/>
              </a:ext>
            </a:extLst>
          </p:cNvPr>
          <p:cNvSpPr/>
          <p:nvPr/>
        </p:nvSpPr>
        <p:spPr>
          <a:xfrm>
            <a:off x="8575920" y="3573590"/>
            <a:ext cx="1925310" cy="602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SARAJEVO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Pravokutnik 32">
            <a:extLst>
              <a:ext uri="{FF2B5EF4-FFF2-40B4-BE49-F238E27FC236}">
                <a16:creationId xmlns:a16="http://schemas.microsoft.com/office/drawing/2014/main" id="{8EDB08A5-917F-4FAB-9657-4A18162E9F51}"/>
              </a:ext>
            </a:extLst>
          </p:cNvPr>
          <p:cNvSpPr/>
          <p:nvPr/>
        </p:nvSpPr>
        <p:spPr>
          <a:xfrm>
            <a:off x="8238546" y="5169801"/>
            <a:ext cx="2349625" cy="602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PLOČE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Naslov 3">
            <a:extLst>
              <a:ext uri="{FF2B5EF4-FFF2-40B4-BE49-F238E27FC236}">
                <a16:creationId xmlns:a16="http://schemas.microsoft.com/office/drawing/2014/main" id="{51638817-57D9-460E-8D59-707F81293E89}"/>
              </a:ext>
            </a:extLst>
          </p:cNvPr>
          <p:cNvSpPr txBox="1">
            <a:spLocks/>
          </p:cNvSpPr>
          <p:nvPr/>
        </p:nvSpPr>
        <p:spPr>
          <a:xfrm>
            <a:off x="492310" y="4626720"/>
            <a:ext cx="3957027" cy="18412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3500" dirty="0"/>
              <a:t>Ovaj prometni pravac važan je za krajnji istok i jug Hrvatske.</a:t>
            </a:r>
            <a:endParaRPr lang="en-US" sz="3500" dirty="0"/>
          </a:p>
        </p:txBody>
      </p:sp>
    </p:spTree>
    <p:extLst>
      <p:ext uri="{BB962C8B-B14F-4D97-AF65-F5344CB8AC3E}">
        <p14:creationId xmlns:p14="http://schemas.microsoft.com/office/powerpoint/2010/main" val="101323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/>
      <p:bldP spid="30" grpId="0"/>
      <p:bldP spid="31" grpId="0"/>
      <p:bldP spid="32" grpId="0"/>
      <p:bldP spid="33" grpId="0"/>
      <p:bldP spid="4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BEC13886-3014-46FB-96D1-7C7E23A83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1294"/>
            <a:ext cx="12192000" cy="817418"/>
          </a:xfrm>
        </p:spPr>
        <p:txBody>
          <a:bodyPr>
            <a:noAutofit/>
          </a:bodyPr>
          <a:lstStyle/>
          <a:p>
            <a:pPr algn="ctr"/>
            <a:r>
              <a:rPr lang="hr-HR" sz="2800" dirty="0"/>
              <a:t>Na ovom prometnom pravcu izgrađena je moderna autocesta Slavonika (A1).</a:t>
            </a:r>
            <a:endParaRPr lang="en-US" sz="2800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C5ABFFCB-35DA-440D-9B04-0F4B529E72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575" y="1343153"/>
            <a:ext cx="8596471" cy="5243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7291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>
            <a:extLst>
              <a:ext uri="{FF2B5EF4-FFF2-40B4-BE49-F238E27FC236}">
                <a16:creationId xmlns:a16="http://schemas.microsoft.com/office/drawing/2014/main" id="{CD47E3B6-4026-4C4E-B5FA-9CA7DDBF1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1558"/>
            <a:ext cx="12192000" cy="665018"/>
          </a:xfrm>
        </p:spPr>
        <p:txBody>
          <a:bodyPr>
            <a:normAutofit fontScale="90000"/>
          </a:bodyPr>
          <a:lstStyle/>
          <a:p>
            <a:pPr algn="ctr"/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Prometno-geografski položaj Hrvatske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5251ABD3-E377-4D45-9B7B-7755D1D472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723" y="1117275"/>
            <a:ext cx="10862554" cy="6071465"/>
          </a:xfrm>
        </p:spPr>
        <p:txBody>
          <a:bodyPr>
            <a:normAutofit/>
          </a:bodyPr>
          <a:lstStyle/>
          <a:p>
            <a:r>
              <a:rPr lang="hr-HR" dirty="0"/>
              <a:t>promet – prijevoz ljudi, roba i informacija</a:t>
            </a:r>
          </a:p>
          <a:p>
            <a:r>
              <a:rPr lang="hr-HR" dirty="0"/>
              <a:t>Hrvatska je:</a:t>
            </a:r>
          </a:p>
          <a:p>
            <a:pPr lvl="1"/>
            <a:r>
              <a:rPr lang="hr-HR" dirty="0"/>
              <a:t>tranzitna zemlja – kroz nju prolaze važni međunarodni prometni pravci</a:t>
            </a:r>
          </a:p>
          <a:p>
            <a:pPr lvl="1"/>
            <a:r>
              <a:rPr lang="hr-HR" dirty="0"/>
              <a:t>križišna zemlja – prometni pravci sijeku se u HR</a:t>
            </a:r>
          </a:p>
          <a:p>
            <a:r>
              <a:rPr lang="hr-HR" dirty="0"/>
              <a:t>prometni pravci:</a:t>
            </a:r>
          </a:p>
          <a:p>
            <a:pPr lvl="1"/>
            <a:r>
              <a:rPr lang="hr-HR" dirty="0"/>
              <a:t>uzdužni (Z</a:t>
            </a:r>
            <a:r>
              <a:rPr lang="hr-HR" dirty="0">
                <a:sym typeface="Wingdings" panose="05000000000000000000" pitchFamily="2" charset="2"/>
              </a:rPr>
              <a:t>I)</a:t>
            </a:r>
            <a:r>
              <a:rPr lang="hr-HR" dirty="0"/>
              <a:t>:</a:t>
            </a:r>
          </a:p>
          <a:p>
            <a:pPr lvl="2"/>
            <a:r>
              <a:rPr lang="hr-HR" dirty="0"/>
              <a:t>posavski – Z Europa – JZ Azija</a:t>
            </a:r>
          </a:p>
          <a:p>
            <a:pPr lvl="2"/>
            <a:r>
              <a:rPr lang="hr-HR" dirty="0"/>
              <a:t>podravski – lokalno značenje</a:t>
            </a:r>
          </a:p>
          <a:p>
            <a:pPr lvl="2"/>
            <a:r>
              <a:rPr lang="hr-HR" dirty="0"/>
              <a:t>jadransko-jonski – u izgradnji</a:t>
            </a:r>
          </a:p>
          <a:p>
            <a:pPr lvl="1"/>
            <a:r>
              <a:rPr lang="hr-HR" dirty="0"/>
              <a:t>poprečni (S</a:t>
            </a:r>
            <a:r>
              <a:rPr lang="hr-HR" dirty="0">
                <a:sym typeface="Wingdings" panose="05000000000000000000" pitchFamily="2" charset="2"/>
              </a:rPr>
              <a:t>J)</a:t>
            </a:r>
            <a:r>
              <a:rPr lang="hr-HR" dirty="0"/>
              <a:t>:</a:t>
            </a:r>
          </a:p>
          <a:p>
            <a:pPr lvl="2"/>
            <a:r>
              <a:rPr lang="hr-HR" dirty="0"/>
              <a:t>Beč – Zagreb – Split – turističko značenje</a:t>
            </a:r>
          </a:p>
          <a:p>
            <a:pPr lvl="2"/>
            <a:r>
              <a:rPr lang="hr-HR" dirty="0"/>
              <a:t>Budimpešta – Zagreb – Rijeka – hrvatski gorski prag</a:t>
            </a:r>
          </a:p>
          <a:p>
            <a:pPr lvl="2"/>
            <a:r>
              <a:rPr lang="hr-HR" dirty="0">
                <a:solidFill>
                  <a:srgbClr val="FF0000"/>
                </a:solidFill>
              </a:rPr>
              <a:t>slavonsko-bosansko-neretvanski (koridor V. c)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03544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B2AED104-1868-41F1-8822-0D9D2166E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718" y="626774"/>
            <a:ext cx="8229600" cy="874712"/>
          </a:xfrm>
        </p:spPr>
        <p:txBody>
          <a:bodyPr/>
          <a:lstStyle/>
          <a:p>
            <a:pPr algn="l"/>
            <a:r>
              <a:rPr lang="hr-HR" altLang="en-US" dirty="0"/>
              <a:t>Zračni promet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F52C7F-38F5-4BAA-908C-D47978778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2718" y="2079914"/>
            <a:ext cx="3614738" cy="4151312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hr-HR" altLang="en-US" sz="2700" dirty="0"/>
              <a:t>Međunarodne zračne luke:</a:t>
            </a:r>
          </a:p>
          <a:p>
            <a:pPr>
              <a:lnSpc>
                <a:spcPct val="80000"/>
              </a:lnSpc>
            </a:pPr>
            <a:r>
              <a:rPr lang="hr-HR" altLang="en-US" sz="2700" dirty="0"/>
              <a:t>Zagreb, Osijek</a:t>
            </a:r>
          </a:p>
          <a:p>
            <a:pPr>
              <a:lnSpc>
                <a:spcPct val="80000"/>
              </a:lnSpc>
            </a:pPr>
            <a:r>
              <a:rPr lang="hr-HR" altLang="en-US" sz="2700" dirty="0"/>
              <a:t>Pula, Rijeka (Krk), Zadar, Split, Dubrovnik</a:t>
            </a:r>
          </a:p>
          <a:p>
            <a:pPr>
              <a:lnSpc>
                <a:spcPct val="80000"/>
              </a:lnSpc>
            </a:pPr>
            <a:endParaRPr lang="hr-HR" altLang="en-US" sz="2700" dirty="0"/>
          </a:p>
          <a:p>
            <a:pPr>
              <a:lnSpc>
                <a:spcPct val="80000"/>
              </a:lnSpc>
            </a:pPr>
            <a:r>
              <a:rPr lang="hr-HR" altLang="en-US" sz="2700" dirty="0"/>
              <a:t>Brač i Lošinj – međunarodno značenje u ljetnim mjesecima</a:t>
            </a:r>
          </a:p>
        </p:txBody>
      </p:sp>
      <p:pic>
        <p:nvPicPr>
          <p:cNvPr id="10244" name="Picture 6" descr="C:\Users\Svjetlana\Documents\školska knjiga\ppt\8\zracne luke.jpg">
            <a:extLst>
              <a:ext uri="{FF2B5EF4-FFF2-40B4-BE49-F238E27FC236}">
                <a16:creationId xmlns:a16="http://schemas.microsoft.com/office/drawing/2014/main" id="{DCD00456-8319-4838-BE63-0A2E5CF30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642" y="402819"/>
            <a:ext cx="5726256" cy="6021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0583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>
            <a:extLst>
              <a:ext uri="{FF2B5EF4-FFF2-40B4-BE49-F238E27FC236}">
                <a16:creationId xmlns:a16="http://schemas.microsoft.com/office/drawing/2014/main" id="{CD47E3B6-4026-4C4E-B5FA-9CA7DDBF1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3465"/>
            <a:ext cx="12192000" cy="665018"/>
          </a:xfrm>
        </p:spPr>
        <p:txBody>
          <a:bodyPr>
            <a:normAutofit fontScale="90000"/>
          </a:bodyPr>
          <a:lstStyle/>
          <a:p>
            <a:pPr algn="ctr"/>
            <a:r>
              <a:rPr lang="hr-HR" dirty="0">
                <a:solidFill>
                  <a:srgbClr val="FF0000"/>
                </a:solidFill>
              </a:rPr>
              <a:t>Prometno-geografski položaj Hrvatske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5251ABD3-E377-4D45-9B7B-7755D1D472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085" y="971360"/>
            <a:ext cx="10959830" cy="6071465"/>
          </a:xfrm>
        </p:spPr>
        <p:txBody>
          <a:bodyPr>
            <a:normAutofit/>
          </a:bodyPr>
          <a:lstStyle/>
          <a:p>
            <a:r>
              <a:rPr lang="hr-HR" dirty="0">
                <a:solidFill>
                  <a:srgbClr val="FF0000"/>
                </a:solidFill>
              </a:rPr>
              <a:t>promet – prijevoz ljudi, roba i informacija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1675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BEC13886-3014-46FB-96D1-7C7E23A83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1302" y="810441"/>
            <a:ext cx="9189396" cy="817418"/>
          </a:xfrm>
        </p:spPr>
        <p:txBody>
          <a:bodyPr>
            <a:noAutofit/>
          </a:bodyPr>
          <a:lstStyle/>
          <a:p>
            <a:pPr algn="ctr"/>
            <a:r>
              <a:rPr lang="hr-HR" sz="3200" dirty="0"/>
              <a:t>Najveća zračna luka je ZL „Franjo Tuđman” u Zagrebu, a nacionalni zračni prijevoznik je Croatia Airlines.</a:t>
            </a:r>
            <a:endParaRPr lang="en-US" sz="3200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F687DE82-CE5C-47A7-A399-9630BFD293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24" y="2400250"/>
            <a:ext cx="5708588" cy="4194512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291E6382-FF51-4519-99B4-9131C02558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30"/>
          <a:stretch/>
        </p:blipFill>
        <p:spPr>
          <a:xfrm>
            <a:off x="5994498" y="2400250"/>
            <a:ext cx="5946278" cy="419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6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>
            <a:extLst>
              <a:ext uri="{FF2B5EF4-FFF2-40B4-BE49-F238E27FC236}">
                <a16:creationId xmlns:a16="http://schemas.microsoft.com/office/drawing/2014/main" id="{CD47E3B6-4026-4C4E-B5FA-9CA7DDBF1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7976"/>
            <a:ext cx="12192000" cy="665018"/>
          </a:xfrm>
        </p:spPr>
        <p:txBody>
          <a:bodyPr>
            <a:normAutofit fontScale="90000"/>
          </a:bodyPr>
          <a:lstStyle/>
          <a:p>
            <a:pPr algn="ctr"/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Prometno-geografski položaj Hrvatske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5251ABD3-E377-4D45-9B7B-7755D1D472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621" y="912994"/>
            <a:ext cx="11426758" cy="6071465"/>
          </a:xfrm>
        </p:spPr>
        <p:txBody>
          <a:bodyPr>
            <a:normAutofit/>
          </a:bodyPr>
          <a:lstStyle/>
          <a:p>
            <a:r>
              <a:rPr lang="hr-HR" dirty="0"/>
              <a:t>promet – prijevoz ljudi, roba i informacija</a:t>
            </a:r>
          </a:p>
          <a:p>
            <a:r>
              <a:rPr lang="hr-HR" dirty="0"/>
              <a:t>Hrvatska je:</a:t>
            </a:r>
          </a:p>
          <a:p>
            <a:pPr lvl="1"/>
            <a:r>
              <a:rPr lang="hr-HR" dirty="0"/>
              <a:t>tranzitna zemlja – kroz nju prolaze važni međunarodni prometni pravci</a:t>
            </a:r>
          </a:p>
          <a:p>
            <a:pPr lvl="1"/>
            <a:r>
              <a:rPr lang="hr-HR" dirty="0"/>
              <a:t>križišna zemlja – prometni pravci sijeku se u HR</a:t>
            </a:r>
          </a:p>
          <a:p>
            <a:r>
              <a:rPr lang="hr-HR" dirty="0"/>
              <a:t>prometni pravci:</a:t>
            </a:r>
          </a:p>
          <a:p>
            <a:pPr lvl="1"/>
            <a:r>
              <a:rPr lang="hr-HR" dirty="0"/>
              <a:t>uzdužni (Z</a:t>
            </a:r>
            <a:r>
              <a:rPr lang="hr-HR" dirty="0">
                <a:sym typeface="Wingdings" panose="05000000000000000000" pitchFamily="2" charset="2"/>
              </a:rPr>
              <a:t>I)</a:t>
            </a:r>
            <a:r>
              <a:rPr lang="hr-HR" dirty="0"/>
              <a:t>:</a:t>
            </a:r>
          </a:p>
          <a:p>
            <a:pPr lvl="2"/>
            <a:r>
              <a:rPr lang="hr-HR" dirty="0"/>
              <a:t>posavski – Z Europa – JZ Azija</a:t>
            </a:r>
          </a:p>
          <a:p>
            <a:pPr lvl="2"/>
            <a:r>
              <a:rPr lang="hr-HR" dirty="0"/>
              <a:t>podravski – lokalno značenje</a:t>
            </a:r>
          </a:p>
          <a:p>
            <a:pPr lvl="2"/>
            <a:r>
              <a:rPr lang="hr-HR" dirty="0"/>
              <a:t>jadransko-jonski – u izgradnji</a:t>
            </a:r>
          </a:p>
          <a:p>
            <a:pPr lvl="1"/>
            <a:r>
              <a:rPr lang="hr-HR" dirty="0"/>
              <a:t>poprečni (S</a:t>
            </a:r>
            <a:r>
              <a:rPr lang="hr-HR" dirty="0">
                <a:sym typeface="Wingdings" panose="05000000000000000000" pitchFamily="2" charset="2"/>
              </a:rPr>
              <a:t>J)</a:t>
            </a:r>
            <a:r>
              <a:rPr lang="hr-HR" dirty="0"/>
              <a:t>:</a:t>
            </a:r>
          </a:p>
          <a:p>
            <a:pPr lvl="2"/>
            <a:r>
              <a:rPr lang="hr-HR" dirty="0"/>
              <a:t>Beč – Zagreb – Split – turističko značenje</a:t>
            </a:r>
          </a:p>
          <a:p>
            <a:pPr lvl="2"/>
            <a:r>
              <a:rPr lang="hr-HR" dirty="0"/>
              <a:t>Budimpešta – Zagreb – Rijeka – hrvatski gorski prag</a:t>
            </a:r>
          </a:p>
          <a:p>
            <a:pPr lvl="2"/>
            <a:r>
              <a:rPr lang="hr-HR" dirty="0"/>
              <a:t>slavonsko-bosansko-neretvanski (koridor V. c)</a:t>
            </a:r>
          </a:p>
          <a:p>
            <a:r>
              <a:rPr lang="hr-HR" dirty="0">
                <a:solidFill>
                  <a:srgbClr val="FF0000"/>
                </a:solidFill>
              </a:rPr>
              <a:t>zračne luke: Zagreb, Split, Dubrovnik, Zadar, Pula, Rijeka, Osijek, Lošinj, Brač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2757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3D9B89C4-F247-4751-A344-D6F9D6614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224" y="509590"/>
            <a:ext cx="8229600" cy="874712"/>
          </a:xfrm>
        </p:spPr>
        <p:txBody>
          <a:bodyPr/>
          <a:lstStyle/>
          <a:p>
            <a:pPr algn="l"/>
            <a:r>
              <a:rPr lang="hr-HR" altLang="en-US" dirty="0"/>
              <a:t>Pomorske luke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605FB7-188C-4E64-9E11-4CC6AC285D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393" y="1609726"/>
            <a:ext cx="3643313" cy="4714875"/>
          </a:xfrm>
        </p:spPr>
        <p:txBody>
          <a:bodyPr rtlCol="0">
            <a:normAutofit/>
          </a:bodyPr>
          <a:lstStyle/>
          <a:p>
            <a:pPr marL="0" indent="0">
              <a:lnSpc>
                <a:spcPct val="160000"/>
              </a:lnSpc>
              <a:buNone/>
              <a:defRPr/>
            </a:pPr>
            <a:r>
              <a:rPr lang="hr-HR" b="1" dirty="0"/>
              <a:t>Veće pomorske luke</a:t>
            </a:r>
            <a:r>
              <a:rPr lang="hr-HR" dirty="0"/>
              <a:t>: </a:t>
            </a:r>
          </a:p>
          <a:p>
            <a:pPr>
              <a:lnSpc>
                <a:spcPct val="160000"/>
              </a:lnSpc>
              <a:defRPr/>
            </a:pPr>
            <a:r>
              <a:rPr lang="hr-HR" b="1" dirty="0"/>
              <a:t>Rijeka</a:t>
            </a:r>
            <a:r>
              <a:rPr lang="hr-HR" dirty="0"/>
              <a:t> (najveća luka) </a:t>
            </a:r>
          </a:p>
          <a:p>
            <a:pPr>
              <a:lnSpc>
                <a:spcPct val="160000"/>
              </a:lnSpc>
              <a:defRPr/>
            </a:pPr>
            <a:r>
              <a:rPr lang="hr-HR" b="1" dirty="0"/>
              <a:t>Split</a:t>
            </a:r>
            <a:r>
              <a:rPr lang="hr-HR" dirty="0"/>
              <a:t> (najveća putnička luka) </a:t>
            </a:r>
          </a:p>
          <a:p>
            <a:pPr>
              <a:lnSpc>
                <a:spcPct val="160000"/>
              </a:lnSpc>
              <a:defRPr/>
            </a:pPr>
            <a:r>
              <a:rPr lang="hr-HR" b="1" dirty="0"/>
              <a:t>Ploče</a:t>
            </a:r>
            <a:r>
              <a:rPr lang="hr-HR" dirty="0"/>
              <a:t> (važna za područje BiH)</a:t>
            </a:r>
          </a:p>
        </p:txBody>
      </p:sp>
      <p:pic>
        <p:nvPicPr>
          <p:cNvPr id="11268" name="Picture 4" descr="C:\Users\Svjetlana\Documents\školska knjiga\ppt\8\pomorske luke-trajekt.jpg">
            <a:extLst>
              <a:ext uri="{FF2B5EF4-FFF2-40B4-BE49-F238E27FC236}">
                <a16:creationId xmlns:a16="http://schemas.microsoft.com/office/drawing/2014/main" id="{19BBEA50-F9A2-4F72-8013-63F90A408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341" y="319083"/>
            <a:ext cx="6165272" cy="6230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2536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BEC13886-3014-46FB-96D1-7C7E23A83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9383"/>
            <a:ext cx="12192000" cy="817418"/>
          </a:xfrm>
        </p:spPr>
        <p:txBody>
          <a:bodyPr>
            <a:normAutofit/>
          </a:bodyPr>
          <a:lstStyle/>
          <a:p>
            <a:pPr algn="ctr"/>
            <a:r>
              <a:rPr lang="hr-HR" dirty="0"/>
              <a:t>Rijeka je najveća pomorska luka u Hrvatskoj.</a:t>
            </a:r>
            <a:endParaRPr lang="en-US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30BCB501-A155-4D04-8BEA-20253A661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36" y="1141674"/>
            <a:ext cx="10571019" cy="548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2873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>
            <a:extLst>
              <a:ext uri="{FF2B5EF4-FFF2-40B4-BE49-F238E27FC236}">
                <a16:creationId xmlns:a16="http://schemas.microsoft.com/office/drawing/2014/main" id="{CD47E3B6-4026-4C4E-B5FA-9CA7DDBF1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1558"/>
            <a:ext cx="12192000" cy="665018"/>
          </a:xfrm>
        </p:spPr>
        <p:txBody>
          <a:bodyPr>
            <a:normAutofit fontScale="90000"/>
          </a:bodyPr>
          <a:lstStyle/>
          <a:p>
            <a:pPr algn="ctr"/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Prometno-geografski položaj Hrvatske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5251ABD3-E377-4D45-9B7B-7755D1D472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655" y="1165913"/>
            <a:ext cx="11238690" cy="5390529"/>
          </a:xfrm>
        </p:spPr>
        <p:txBody>
          <a:bodyPr>
            <a:normAutofit fontScale="92500" lnSpcReduction="10000"/>
          </a:bodyPr>
          <a:lstStyle/>
          <a:p>
            <a:r>
              <a:rPr lang="hr-HR" dirty="0"/>
              <a:t>promet – prijevoz ljudi, roba i informacija</a:t>
            </a:r>
          </a:p>
          <a:p>
            <a:r>
              <a:rPr lang="hr-HR" dirty="0"/>
              <a:t>Hrvatska je:</a:t>
            </a:r>
          </a:p>
          <a:p>
            <a:pPr lvl="1"/>
            <a:r>
              <a:rPr lang="hr-HR" dirty="0"/>
              <a:t>tranzitna zemlja – kroz nju prolaze važni međunarodni prometni pravci</a:t>
            </a:r>
          </a:p>
          <a:p>
            <a:pPr lvl="1"/>
            <a:r>
              <a:rPr lang="hr-HR" dirty="0"/>
              <a:t>križišna zemlja – prometni pravci sijeku se u HR</a:t>
            </a:r>
          </a:p>
          <a:p>
            <a:r>
              <a:rPr lang="hr-HR" dirty="0"/>
              <a:t>prometni pravci:</a:t>
            </a:r>
          </a:p>
          <a:p>
            <a:pPr lvl="1"/>
            <a:r>
              <a:rPr lang="hr-HR" dirty="0"/>
              <a:t>uzdužni (Z</a:t>
            </a:r>
            <a:r>
              <a:rPr lang="hr-HR" dirty="0">
                <a:sym typeface="Wingdings" panose="05000000000000000000" pitchFamily="2" charset="2"/>
              </a:rPr>
              <a:t>I)</a:t>
            </a:r>
            <a:r>
              <a:rPr lang="hr-HR" dirty="0"/>
              <a:t>:</a:t>
            </a:r>
          </a:p>
          <a:p>
            <a:pPr lvl="2"/>
            <a:r>
              <a:rPr lang="hr-HR" dirty="0"/>
              <a:t>posavski – Z Europa – JZ Azija</a:t>
            </a:r>
          </a:p>
          <a:p>
            <a:pPr lvl="2"/>
            <a:r>
              <a:rPr lang="hr-HR" dirty="0"/>
              <a:t>podravski – lokalno značenje</a:t>
            </a:r>
          </a:p>
          <a:p>
            <a:pPr lvl="2"/>
            <a:r>
              <a:rPr lang="hr-HR" dirty="0"/>
              <a:t>jadransko-jonski – u izgradnji</a:t>
            </a:r>
          </a:p>
          <a:p>
            <a:pPr lvl="1"/>
            <a:r>
              <a:rPr lang="hr-HR" dirty="0"/>
              <a:t>poprečni (S</a:t>
            </a:r>
            <a:r>
              <a:rPr lang="hr-HR" dirty="0">
                <a:sym typeface="Wingdings" panose="05000000000000000000" pitchFamily="2" charset="2"/>
              </a:rPr>
              <a:t>J)</a:t>
            </a:r>
            <a:r>
              <a:rPr lang="hr-HR" dirty="0"/>
              <a:t>:</a:t>
            </a:r>
          </a:p>
          <a:p>
            <a:pPr lvl="2"/>
            <a:r>
              <a:rPr lang="hr-HR" dirty="0"/>
              <a:t>Beč – Zagreb – Split – turističko značenje</a:t>
            </a:r>
          </a:p>
          <a:p>
            <a:pPr lvl="2"/>
            <a:r>
              <a:rPr lang="hr-HR" dirty="0"/>
              <a:t>Budimpešta – Zagreb – Rijeka – hrvatski gorski prag</a:t>
            </a:r>
          </a:p>
          <a:p>
            <a:pPr lvl="2"/>
            <a:r>
              <a:rPr lang="hr-HR" dirty="0"/>
              <a:t>slavonsko-bosansko-neretvanski (koridor V. c)</a:t>
            </a:r>
          </a:p>
          <a:p>
            <a:r>
              <a:rPr lang="hr-HR" dirty="0"/>
              <a:t>zračne luke: Zagreb, Split, Dubrovnik, Zadar, Pula, Rijeka, Osijek, Lošinj, Brač</a:t>
            </a:r>
          </a:p>
          <a:p>
            <a:r>
              <a:rPr lang="hr-HR" dirty="0">
                <a:solidFill>
                  <a:srgbClr val="FF0000"/>
                </a:solidFill>
              </a:rPr>
              <a:t>pomorske luke: Rijeka, Ploče, Split, Pula, Zadar, Šibenik, Dubrovnik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393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0">
            <a:extLst>
              <a:ext uri="{FF2B5EF4-FFF2-40B4-BE49-F238E27FC236}">
                <a16:creationId xmlns:a16="http://schemas.microsoft.com/office/drawing/2014/main" id="{4D703F66-88DA-49DA-A935-6AB285D2C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536" y="1023838"/>
            <a:ext cx="8358188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A1776E-7384-4941-A839-0BB7EFC47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586" y="1154179"/>
            <a:ext cx="2703276" cy="1188682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hr-HR" dirty="0"/>
              <a:t>Riječni </a:t>
            </a:r>
            <a:br>
              <a:rPr lang="hr-HR" dirty="0"/>
            </a:br>
            <a:r>
              <a:rPr lang="hr-HR" dirty="0"/>
              <a:t>promet</a:t>
            </a:r>
          </a:p>
        </p:txBody>
      </p:sp>
      <p:pic>
        <p:nvPicPr>
          <p:cNvPr id="5128" name="Picture 8" descr="C:\Users\Svjetlana\AppData\Local\Microsoft\Windows\Temporary Internet Files\Content.IE5\0MWS68IU\MC900326026[1].wmf">
            <a:extLst>
              <a:ext uri="{FF2B5EF4-FFF2-40B4-BE49-F238E27FC236}">
                <a16:creationId xmlns:a16="http://schemas.microsoft.com/office/drawing/2014/main" id="{22C6F799-CFD5-4DAF-B1C1-AAD12F65F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475" y="3744812"/>
            <a:ext cx="357187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 descr="C:\Users\Svjetlana\AppData\Local\Microsoft\Windows\Temporary Internet Files\Content.IE5\0MWS68IU\MC900326026[1].wmf">
            <a:extLst>
              <a:ext uri="{FF2B5EF4-FFF2-40B4-BE49-F238E27FC236}">
                <a16:creationId xmlns:a16="http://schemas.microsoft.com/office/drawing/2014/main" id="{3734502D-EB99-4B94-88FE-5651ADBCC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7661" y="4663976"/>
            <a:ext cx="357188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8" descr="C:\Users\Svjetlana\AppData\Local\Microsoft\Windows\Temporary Internet Files\Content.IE5\0MWS68IU\MC900326026[1].wmf">
            <a:extLst>
              <a:ext uri="{FF2B5EF4-FFF2-40B4-BE49-F238E27FC236}">
                <a16:creationId xmlns:a16="http://schemas.microsoft.com/office/drawing/2014/main" id="{2B1E6A0A-DB25-42C3-9407-0CC720E23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0225" y="4776687"/>
            <a:ext cx="357187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8" descr="C:\Users\Svjetlana\AppData\Local\Microsoft\Windows\Temporary Internet Files\Content.IE5\0MWS68IU\MC900326026[1].wmf">
            <a:extLst>
              <a:ext uri="{FF2B5EF4-FFF2-40B4-BE49-F238E27FC236}">
                <a16:creationId xmlns:a16="http://schemas.microsoft.com/office/drawing/2014/main" id="{EF149F8B-E957-4D18-98C7-3DBB9A93B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1725" y="3982937"/>
            <a:ext cx="357187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8" descr="C:\Users\Svjetlana\AppData\Local\Microsoft\Windows\Temporary Internet Files\Content.IE5\0MWS68IU\MC900326026[1].wmf">
            <a:extLst>
              <a:ext uri="{FF2B5EF4-FFF2-40B4-BE49-F238E27FC236}">
                <a16:creationId xmlns:a16="http://schemas.microsoft.com/office/drawing/2014/main" id="{19543FAF-E481-42C2-B16E-99A83886C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8786" y="3443187"/>
            <a:ext cx="357188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A54640B-1BDA-4A99-9E70-448CFB0D5C13}"/>
              </a:ext>
            </a:extLst>
          </p:cNvPr>
          <p:cNvSpPr/>
          <p:nvPr/>
        </p:nvSpPr>
        <p:spPr>
          <a:xfrm rot="2150748">
            <a:off x="6749950" y="1806476"/>
            <a:ext cx="1000125" cy="4286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1600" i="1" dirty="0">
                <a:solidFill>
                  <a:srgbClr val="002060"/>
                </a:solidFill>
              </a:rPr>
              <a:t>Drava</a:t>
            </a:r>
            <a:endParaRPr lang="hr-HR" i="1" dirty="0">
              <a:solidFill>
                <a:srgbClr val="002060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EA7EFC2-FDBB-4F56-9853-9D348B7B9A1E}"/>
              </a:ext>
            </a:extLst>
          </p:cNvPr>
          <p:cNvSpPr/>
          <p:nvPr/>
        </p:nvSpPr>
        <p:spPr>
          <a:xfrm rot="4151450">
            <a:off x="10342462" y="2882801"/>
            <a:ext cx="1000125" cy="4286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1600" i="1">
                <a:solidFill>
                  <a:srgbClr val="002060"/>
                </a:solidFill>
              </a:rPr>
              <a:t>Dunav</a:t>
            </a:r>
            <a:endParaRPr lang="hr-HR" i="1" dirty="0">
              <a:solidFill>
                <a:srgbClr val="002060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8D2199C-3E12-4B1D-A595-F285E92C2A68}"/>
              </a:ext>
            </a:extLst>
          </p:cNvPr>
          <p:cNvSpPr/>
          <p:nvPr/>
        </p:nvSpPr>
        <p:spPr>
          <a:xfrm rot="2150748">
            <a:off x="6832500" y="4516338"/>
            <a:ext cx="1000125" cy="4286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1600" i="1" dirty="0">
                <a:solidFill>
                  <a:srgbClr val="002060"/>
                </a:solidFill>
              </a:rPr>
              <a:t>Sava</a:t>
            </a:r>
            <a:endParaRPr lang="hr-HR" i="1" dirty="0">
              <a:solidFill>
                <a:srgbClr val="002060"/>
              </a:solidFill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09A522F5-36B1-4E80-9352-96630381EBE0}"/>
              </a:ext>
            </a:extLst>
          </p:cNvPr>
          <p:cNvSpPr/>
          <p:nvPr/>
        </p:nvSpPr>
        <p:spPr>
          <a:xfrm>
            <a:off x="9106103" y="1105583"/>
            <a:ext cx="2286000" cy="12858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/>
              <a:t>Vukovar – najveća riječna luka, razoren u Domovinskom ratu 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EDDCB1DF-56D4-4B2B-BBF9-7C9917F0A4EF}"/>
              </a:ext>
            </a:extLst>
          </p:cNvPr>
          <p:cNvSpPr/>
          <p:nvPr/>
        </p:nvSpPr>
        <p:spPr>
          <a:xfrm>
            <a:off x="9106103" y="1105583"/>
            <a:ext cx="2286000" cy="12858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/>
              <a:t>Osijek – najveća luka na Dravi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D60F4836-754B-4EEB-8A52-0F80A113B803}"/>
              </a:ext>
            </a:extLst>
          </p:cNvPr>
          <p:cNvSpPr/>
          <p:nvPr/>
        </p:nvSpPr>
        <p:spPr>
          <a:xfrm>
            <a:off x="9106103" y="1105583"/>
            <a:ext cx="2286000" cy="12858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/>
              <a:t>Sisak, Slavonski Brod, Županja – vodeće riječne luke na Savi.</a:t>
            </a:r>
          </a:p>
        </p:txBody>
      </p:sp>
    </p:spTree>
    <p:extLst>
      <p:ext uri="{BB962C8B-B14F-4D97-AF65-F5344CB8AC3E}">
        <p14:creationId xmlns:p14="http://schemas.microsoft.com/office/powerpoint/2010/main" val="2452702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BEC13886-3014-46FB-96D1-7C7E23A83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5527"/>
            <a:ext cx="12192000" cy="817418"/>
          </a:xfrm>
        </p:spPr>
        <p:txBody>
          <a:bodyPr>
            <a:normAutofit/>
          </a:bodyPr>
          <a:lstStyle/>
          <a:p>
            <a:pPr algn="ctr"/>
            <a:r>
              <a:rPr lang="hr-HR" sz="3600" dirty="0"/>
              <a:t>Vukovar je najveća riječna luka u Hrvatskoj.</a:t>
            </a:r>
            <a:endParaRPr lang="en-US" sz="3600" dirty="0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4F657804-F6B6-4F6B-B084-6B14759E4A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27" y="1204912"/>
            <a:ext cx="11028218" cy="541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1495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>
            <a:extLst>
              <a:ext uri="{FF2B5EF4-FFF2-40B4-BE49-F238E27FC236}">
                <a16:creationId xmlns:a16="http://schemas.microsoft.com/office/drawing/2014/main" id="{CD47E3B6-4026-4C4E-B5FA-9CA7DDBF1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2375"/>
            <a:ext cx="12192000" cy="665018"/>
          </a:xfrm>
        </p:spPr>
        <p:txBody>
          <a:bodyPr>
            <a:normAutofit fontScale="90000"/>
          </a:bodyPr>
          <a:lstStyle/>
          <a:p>
            <a:pPr algn="ctr"/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Prometno-geografski položaj Hrvatske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5251ABD3-E377-4D45-9B7B-7755D1D472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021" y="1165914"/>
            <a:ext cx="11121958" cy="5692086"/>
          </a:xfrm>
        </p:spPr>
        <p:txBody>
          <a:bodyPr>
            <a:normAutofit fontScale="92500" lnSpcReduction="20000"/>
          </a:bodyPr>
          <a:lstStyle/>
          <a:p>
            <a:r>
              <a:rPr lang="hr-HR" dirty="0"/>
              <a:t>promet – prijevoz ljudi, roba i informacija</a:t>
            </a:r>
          </a:p>
          <a:p>
            <a:r>
              <a:rPr lang="hr-HR" dirty="0"/>
              <a:t>Hrvatska je:</a:t>
            </a:r>
          </a:p>
          <a:p>
            <a:pPr lvl="1"/>
            <a:r>
              <a:rPr lang="hr-HR" dirty="0"/>
              <a:t>tranzitna zemlja – kroz nju prolaze važni međunarodni prometni pravci</a:t>
            </a:r>
          </a:p>
          <a:p>
            <a:pPr lvl="1"/>
            <a:r>
              <a:rPr lang="hr-HR" dirty="0"/>
              <a:t>križišna zemlja – prometni pravci sijeku se u HR</a:t>
            </a:r>
          </a:p>
          <a:p>
            <a:r>
              <a:rPr lang="hr-HR" dirty="0"/>
              <a:t>prometni pravci:</a:t>
            </a:r>
          </a:p>
          <a:p>
            <a:pPr lvl="1"/>
            <a:r>
              <a:rPr lang="hr-HR" dirty="0"/>
              <a:t>uzdužni (Z</a:t>
            </a:r>
            <a:r>
              <a:rPr lang="hr-HR" dirty="0">
                <a:sym typeface="Wingdings" panose="05000000000000000000" pitchFamily="2" charset="2"/>
              </a:rPr>
              <a:t>I)</a:t>
            </a:r>
            <a:r>
              <a:rPr lang="hr-HR" dirty="0"/>
              <a:t>:</a:t>
            </a:r>
          </a:p>
          <a:p>
            <a:pPr lvl="2"/>
            <a:r>
              <a:rPr lang="hr-HR" dirty="0"/>
              <a:t>posavski – Z Europa – JZ Azija</a:t>
            </a:r>
          </a:p>
          <a:p>
            <a:pPr lvl="2"/>
            <a:r>
              <a:rPr lang="hr-HR" dirty="0"/>
              <a:t>podravski – lokalno značenje</a:t>
            </a:r>
          </a:p>
          <a:p>
            <a:pPr lvl="2"/>
            <a:r>
              <a:rPr lang="hr-HR" dirty="0"/>
              <a:t>jadransko-jonski – u izgradnji</a:t>
            </a:r>
          </a:p>
          <a:p>
            <a:pPr lvl="1"/>
            <a:r>
              <a:rPr lang="hr-HR" dirty="0"/>
              <a:t>poprečni (S</a:t>
            </a:r>
            <a:r>
              <a:rPr lang="hr-HR" dirty="0">
                <a:sym typeface="Wingdings" panose="05000000000000000000" pitchFamily="2" charset="2"/>
              </a:rPr>
              <a:t>J)</a:t>
            </a:r>
            <a:r>
              <a:rPr lang="hr-HR" dirty="0"/>
              <a:t>:</a:t>
            </a:r>
          </a:p>
          <a:p>
            <a:pPr lvl="2"/>
            <a:r>
              <a:rPr lang="hr-HR" dirty="0"/>
              <a:t>Beč – Zagreb – Split – turističko značenje</a:t>
            </a:r>
          </a:p>
          <a:p>
            <a:pPr lvl="2"/>
            <a:r>
              <a:rPr lang="hr-HR" dirty="0"/>
              <a:t>Budimpešta – Zagreb – Rijeka – hrvatski gorski prag</a:t>
            </a:r>
          </a:p>
          <a:p>
            <a:pPr lvl="2"/>
            <a:r>
              <a:rPr lang="hr-HR" dirty="0"/>
              <a:t>slavonsko-bosansko-neretvanski (koridor V. c)</a:t>
            </a:r>
          </a:p>
          <a:p>
            <a:r>
              <a:rPr lang="hr-HR" dirty="0"/>
              <a:t>zračne luke: Zagreb, Split, Dubrovnik, Zadar, Pula, Rijeka, Osijek, Lošinj, Brač</a:t>
            </a:r>
          </a:p>
          <a:p>
            <a:r>
              <a:rPr lang="hr-HR" dirty="0"/>
              <a:t>pomorske luke: Rijeka, Ploče, Split, Pula, Zadar, Šibenik, Dubrovnik</a:t>
            </a:r>
          </a:p>
          <a:p>
            <a:r>
              <a:rPr lang="hr-HR" dirty="0">
                <a:solidFill>
                  <a:srgbClr val="FF0000"/>
                </a:solidFill>
              </a:rPr>
              <a:t>riječne luke: Vukovar, Osijek, Sisak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1630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0DF80EF8-99E8-4DE4-8E4F-8F6AFDA4D0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45" y="16894"/>
            <a:ext cx="11333296" cy="68411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A1776E-7384-4941-A839-0BB7EFC47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45" y="16894"/>
            <a:ext cx="8229600" cy="6604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hr-HR" dirty="0"/>
              <a:t>Cjevovodni promet</a:t>
            </a:r>
          </a:p>
        </p:txBody>
      </p:sp>
    </p:spTree>
    <p:extLst>
      <p:ext uri="{BB962C8B-B14F-4D97-AF65-F5344CB8AC3E}">
        <p14:creationId xmlns:p14="http://schemas.microsoft.com/office/powerpoint/2010/main" val="11056637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1776E-7384-4941-A839-0BB7EFC47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254" y="386036"/>
            <a:ext cx="8229600" cy="660400"/>
          </a:xfrm>
        </p:spPr>
        <p:txBody>
          <a:bodyPr rtlCol="0">
            <a:normAutofit fontScale="90000"/>
          </a:bodyPr>
          <a:lstStyle/>
          <a:p>
            <a:pPr algn="ctr">
              <a:defRPr/>
            </a:pPr>
            <a:r>
              <a:rPr lang="hr-HR" dirty="0"/>
              <a:t>Telekomunikacijski promet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FBC0F02B-EE28-4752-B4F9-90E7B49E1D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751" y="4858433"/>
            <a:ext cx="4030586" cy="1589526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A48D0733-8E5C-4722-BD7F-9F09B63D1B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285" y="1622874"/>
            <a:ext cx="4035366" cy="4030322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0BD53C1C-99D7-4761-A4C4-228ED23103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254" y="1046436"/>
            <a:ext cx="4309353" cy="4309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236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BEC13886-3014-46FB-96D1-7C7E23A83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61399"/>
            <a:ext cx="11353800" cy="817418"/>
          </a:xfrm>
        </p:spPr>
        <p:txBody>
          <a:bodyPr>
            <a:normAutofit/>
          </a:bodyPr>
          <a:lstStyle/>
          <a:p>
            <a:pPr algn="ctr"/>
            <a:r>
              <a:rPr lang="hr-HR" sz="4000" dirty="0"/>
              <a:t>Koji su oblici i vrste prometa?</a:t>
            </a:r>
            <a:endParaRPr lang="en-US" sz="4000" dirty="0"/>
          </a:p>
        </p:txBody>
      </p:sp>
      <p:sp>
        <p:nvSpPr>
          <p:cNvPr id="5" name="Pravokutnik: zaobljeni kutovi 4">
            <a:extLst>
              <a:ext uri="{FF2B5EF4-FFF2-40B4-BE49-F238E27FC236}">
                <a16:creationId xmlns:a16="http://schemas.microsoft.com/office/drawing/2014/main" id="{EAA80454-F1F0-42C7-B692-337C7C589EE7}"/>
              </a:ext>
            </a:extLst>
          </p:cNvPr>
          <p:cNvSpPr/>
          <p:nvPr/>
        </p:nvSpPr>
        <p:spPr>
          <a:xfrm>
            <a:off x="4550776" y="1497471"/>
            <a:ext cx="2826327" cy="7897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PROMET</a:t>
            </a:r>
            <a:endParaRPr lang="en-US" dirty="0"/>
          </a:p>
        </p:txBody>
      </p:sp>
      <p:sp>
        <p:nvSpPr>
          <p:cNvPr id="6" name="Pravokutnik: zaobljeni kutovi 5">
            <a:extLst>
              <a:ext uri="{FF2B5EF4-FFF2-40B4-BE49-F238E27FC236}">
                <a16:creationId xmlns:a16="http://schemas.microsoft.com/office/drawing/2014/main" id="{638B1D45-5F46-4168-8FCB-F8A4D7B027D6}"/>
              </a:ext>
            </a:extLst>
          </p:cNvPr>
          <p:cNvSpPr/>
          <p:nvPr/>
        </p:nvSpPr>
        <p:spPr>
          <a:xfrm>
            <a:off x="505249" y="3395544"/>
            <a:ext cx="2008910" cy="7897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KOPNENI</a:t>
            </a:r>
            <a:endParaRPr lang="en-US" dirty="0"/>
          </a:p>
        </p:txBody>
      </p:sp>
      <p:sp>
        <p:nvSpPr>
          <p:cNvPr id="9" name="Pravokutnik: zaobljeni kutovi 8">
            <a:extLst>
              <a:ext uri="{FF2B5EF4-FFF2-40B4-BE49-F238E27FC236}">
                <a16:creationId xmlns:a16="http://schemas.microsoft.com/office/drawing/2014/main" id="{76A25304-7C17-44F1-B104-D4731AEB13AE}"/>
              </a:ext>
            </a:extLst>
          </p:cNvPr>
          <p:cNvSpPr/>
          <p:nvPr/>
        </p:nvSpPr>
        <p:spPr>
          <a:xfrm>
            <a:off x="2721976" y="3381690"/>
            <a:ext cx="2008910" cy="7897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VODENI</a:t>
            </a:r>
            <a:endParaRPr lang="en-US" dirty="0"/>
          </a:p>
        </p:txBody>
      </p:sp>
      <p:sp>
        <p:nvSpPr>
          <p:cNvPr id="10" name="Pravokutnik: zaobljeni kutovi 9">
            <a:extLst>
              <a:ext uri="{FF2B5EF4-FFF2-40B4-BE49-F238E27FC236}">
                <a16:creationId xmlns:a16="http://schemas.microsoft.com/office/drawing/2014/main" id="{E8503569-A74E-4D89-99AC-DBC1737BFBD3}"/>
              </a:ext>
            </a:extLst>
          </p:cNvPr>
          <p:cNvSpPr/>
          <p:nvPr/>
        </p:nvSpPr>
        <p:spPr>
          <a:xfrm>
            <a:off x="4959484" y="3395544"/>
            <a:ext cx="2008910" cy="7897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ZRAČNI</a:t>
            </a:r>
            <a:endParaRPr lang="en-US" dirty="0"/>
          </a:p>
        </p:txBody>
      </p:sp>
      <p:sp>
        <p:nvSpPr>
          <p:cNvPr id="11" name="Pravokutnik: zaobljeni kutovi 10">
            <a:extLst>
              <a:ext uri="{FF2B5EF4-FFF2-40B4-BE49-F238E27FC236}">
                <a16:creationId xmlns:a16="http://schemas.microsoft.com/office/drawing/2014/main" id="{BAFF02BE-187E-4262-BAFA-1FA7CF94B1D3}"/>
              </a:ext>
            </a:extLst>
          </p:cNvPr>
          <p:cNvSpPr/>
          <p:nvPr/>
        </p:nvSpPr>
        <p:spPr>
          <a:xfrm>
            <a:off x="7176211" y="3395544"/>
            <a:ext cx="2008910" cy="7897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CJEVOVODNI</a:t>
            </a:r>
            <a:endParaRPr lang="en-US" dirty="0"/>
          </a:p>
        </p:txBody>
      </p:sp>
      <p:sp>
        <p:nvSpPr>
          <p:cNvPr id="12" name="Pravokutnik: zaobljeni kutovi 11">
            <a:extLst>
              <a:ext uri="{FF2B5EF4-FFF2-40B4-BE49-F238E27FC236}">
                <a16:creationId xmlns:a16="http://schemas.microsoft.com/office/drawing/2014/main" id="{A0FA86D4-4041-4C45-ABA5-479BF56BF154}"/>
              </a:ext>
            </a:extLst>
          </p:cNvPr>
          <p:cNvSpPr/>
          <p:nvPr/>
        </p:nvSpPr>
        <p:spPr>
          <a:xfrm>
            <a:off x="9413719" y="3381689"/>
            <a:ext cx="2286003" cy="7897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TELEKOMUNIKACIJSKI</a:t>
            </a:r>
            <a:endParaRPr lang="en-US" dirty="0"/>
          </a:p>
        </p:txBody>
      </p:sp>
      <p:sp>
        <p:nvSpPr>
          <p:cNvPr id="13" name="Pravokutnik: zaobljeni kutovi 12">
            <a:extLst>
              <a:ext uri="{FF2B5EF4-FFF2-40B4-BE49-F238E27FC236}">
                <a16:creationId xmlns:a16="http://schemas.microsoft.com/office/drawing/2014/main" id="{01658FEB-6FE2-472B-9C0C-43A0EFAE8EE4}"/>
              </a:ext>
            </a:extLst>
          </p:cNvPr>
          <p:cNvSpPr/>
          <p:nvPr/>
        </p:nvSpPr>
        <p:spPr>
          <a:xfrm>
            <a:off x="519103" y="4600889"/>
            <a:ext cx="2008910" cy="7897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CESTOVNI</a:t>
            </a:r>
            <a:endParaRPr lang="en-US" dirty="0"/>
          </a:p>
        </p:txBody>
      </p:sp>
      <p:sp>
        <p:nvSpPr>
          <p:cNvPr id="14" name="Pravokutnik: zaobljeni kutovi 13">
            <a:extLst>
              <a:ext uri="{FF2B5EF4-FFF2-40B4-BE49-F238E27FC236}">
                <a16:creationId xmlns:a16="http://schemas.microsoft.com/office/drawing/2014/main" id="{195EA523-8DC2-4021-A19D-226EAA2A05E1}"/>
              </a:ext>
            </a:extLst>
          </p:cNvPr>
          <p:cNvSpPr/>
          <p:nvPr/>
        </p:nvSpPr>
        <p:spPr>
          <a:xfrm>
            <a:off x="505249" y="5639979"/>
            <a:ext cx="2008910" cy="7897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ŽELJEZNIČKI</a:t>
            </a:r>
            <a:endParaRPr lang="en-US" dirty="0"/>
          </a:p>
        </p:txBody>
      </p:sp>
      <p:sp>
        <p:nvSpPr>
          <p:cNvPr id="15" name="Pravokutnik: zaobljeni kutovi 14">
            <a:extLst>
              <a:ext uri="{FF2B5EF4-FFF2-40B4-BE49-F238E27FC236}">
                <a16:creationId xmlns:a16="http://schemas.microsoft.com/office/drawing/2014/main" id="{78D04D72-66BC-4887-8EEE-D12B12358B39}"/>
              </a:ext>
            </a:extLst>
          </p:cNvPr>
          <p:cNvSpPr/>
          <p:nvPr/>
        </p:nvSpPr>
        <p:spPr>
          <a:xfrm>
            <a:off x="2721976" y="4600889"/>
            <a:ext cx="2008910" cy="7897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POMORSKI</a:t>
            </a:r>
            <a:endParaRPr lang="en-US" dirty="0"/>
          </a:p>
        </p:txBody>
      </p:sp>
      <p:sp>
        <p:nvSpPr>
          <p:cNvPr id="16" name="Pravokutnik: zaobljeni kutovi 15">
            <a:extLst>
              <a:ext uri="{FF2B5EF4-FFF2-40B4-BE49-F238E27FC236}">
                <a16:creationId xmlns:a16="http://schemas.microsoft.com/office/drawing/2014/main" id="{DE3F17A8-B612-451E-8B6A-828F114D3287}"/>
              </a:ext>
            </a:extLst>
          </p:cNvPr>
          <p:cNvSpPr/>
          <p:nvPr/>
        </p:nvSpPr>
        <p:spPr>
          <a:xfrm>
            <a:off x="2721976" y="5639978"/>
            <a:ext cx="2008910" cy="7897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RIJEČNI</a:t>
            </a:r>
            <a:endParaRPr lang="en-US" dirty="0"/>
          </a:p>
        </p:txBody>
      </p:sp>
      <p:cxnSp>
        <p:nvCxnSpPr>
          <p:cNvPr id="18" name="Ravni poveznik sa strelicom 17">
            <a:extLst>
              <a:ext uri="{FF2B5EF4-FFF2-40B4-BE49-F238E27FC236}">
                <a16:creationId xmlns:a16="http://schemas.microsoft.com/office/drawing/2014/main" id="{93CB4563-328F-4DE0-8B30-BB77B2642B2D}"/>
              </a:ext>
            </a:extLst>
          </p:cNvPr>
          <p:cNvCxnSpPr>
            <a:cxnSpLocks/>
            <a:stCxn id="5" idx="2"/>
          </p:cNvCxnSpPr>
          <p:nvPr/>
        </p:nvCxnSpPr>
        <p:spPr>
          <a:xfrm flipH="1">
            <a:off x="1675958" y="2287180"/>
            <a:ext cx="4287982" cy="1094509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" name="Ravni poveznik sa strelicom 18">
            <a:extLst>
              <a:ext uri="{FF2B5EF4-FFF2-40B4-BE49-F238E27FC236}">
                <a16:creationId xmlns:a16="http://schemas.microsoft.com/office/drawing/2014/main" id="{B8514E19-FC45-4341-B52B-D2BC0B4D4DA5}"/>
              </a:ext>
            </a:extLst>
          </p:cNvPr>
          <p:cNvCxnSpPr>
            <a:cxnSpLocks/>
            <a:stCxn id="5" idx="2"/>
            <a:endCxn id="9" idx="0"/>
          </p:cNvCxnSpPr>
          <p:nvPr/>
        </p:nvCxnSpPr>
        <p:spPr>
          <a:xfrm flipH="1">
            <a:off x="3726431" y="2287180"/>
            <a:ext cx="2237509" cy="1094510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5" name="Ravni poveznik sa strelicom 24">
            <a:extLst>
              <a:ext uri="{FF2B5EF4-FFF2-40B4-BE49-F238E27FC236}">
                <a16:creationId xmlns:a16="http://schemas.microsoft.com/office/drawing/2014/main" id="{4B1C2164-DA73-44AC-8773-6AD7DC0A31D5}"/>
              </a:ext>
            </a:extLst>
          </p:cNvPr>
          <p:cNvCxnSpPr>
            <a:cxnSpLocks/>
            <a:stCxn id="5" idx="2"/>
            <a:endCxn id="10" idx="0"/>
          </p:cNvCxnSpPr>
          <p:nvPr/>
        </p:nvCxnSpPr>
        <p:spPr>
          <a:xfrm flipH="1">
            <a:off x="5963939" y="2287180"/>
            <a:ext cx="1" cy="1108364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8" name="Ravni poveznik sa strelicom 27">
            <a:extLst>
              <a:ext uri="{FF2B5EF4-FFF2-40B4-BE49-F238E27FC236}">
                <a16:creationId xmlns:a16="http://schemas.microsoft.com/office/drawing/2014/main" id="{CC92054A-F8F4-4A08-888A-00994CEAE600}"/>
              </a:ext>
            </a:extLst>
          </p:cNvPr>
          <p:cNvCxnSpPr>
            <a:cxnSpLocks/>
            <a:stCxn id="5" idx="2"/>
            <a:endCxn id="11" idx="0"/>
          </p:cNvCxnSpPr>
          <p:nvPr/>
        </p:nvCxnSpPr>
        <p:spPr>
          <a:xfrm>
            <a:off x="5963940" y="2287180"/>
            <a:ext cx="2216726" cy="1108364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" name="Ravni poveznik sa strelicom 30">
            <a:extLst>
              <a:ext uri="{FF2B5EF4-FFF2-40B4-BE49-F238E27FC236}">
                <a16:creationId xmlns:a16="http://schemas.microsoft.com/office/drawing/2014/main" id="{8FEC49CC-80EB-41FB-BB10-F52A9EE905AE}"/>
              </a:ext>
            </a:extLst>
          </p:cNvPr>
          <p:cNvCxnSpPr>
            <a:cxnSpLocks/>
            <a:stCxn id="5" idx="2"/>
            <a:endCxn id="12" idx="0"/>
          </p:cNvCxnSpPr>
          <p:nvPr/>
        </p:nvCxnSpPr>
        <p:spPr>
          <a:xfrm>
            <a:off x="5963940" y="2287180"/>
            <a:ext cx="4592781" cy="1094509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4" name="Ravni poveznik sa strelicom 33">
            <a:extLst>
              <a:ext uri="{FF2B5EF4-FFF2-40B4-BE49-F238E27FC236}">
                <a16:creationId xmlns:a16="http://schemas.microsoft.com/office/drawing/2014/main" id="{269A77C3-49E6-4B01-A6D8-82212969E861}"/>
              </a:ext>
            </a:extLst>
          </p:cNvPr>
          <p:cNvCxnSpPr>
            <a:cxnSpLocks/>
            <a:stCxn id="6" idx="2"/>
            <a:endCxn id="13" idx="0"/>
          </p:cNvCxnSpPr>
          <p:nvPr/>
        </p:nvCxnSpPr>
        <p:spPr>
          <a:xfrm>
            <a:off x="1509704" y="4185253"/>
            <a:ext cx="13854" cy="415636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7" name="Ravni poveznik sa strelicom 36">
            <a:extLst>
              <a:ext uri="{FF2B5EF4-FFF2-40B4-BE49-F238E27FC236}">
                <a16:creationId xmlns:a16="http://schemas.microsoft.com/office/drawing/2014/main" id="{7A915EBC-5C19-4D90-AE8A-84505369777F}"/>
              </a:ext>
            </a:extLst>
          </p:cNvPr>
          <p:cNvCxnSpPr>
            <a:cxnSpLocks/>
            <a:stCxn id="9" idx="2"/>
            <a:endCxn id="15" idx="0"/>
          </p:cNvCxnSpPr>
          <p:nvPr/>
        </p:nvCxnSpPr>
        <p:spPr>
          <a:xfrm>
            <a:off x="3726431" y="4171399"/>
            <a:ext cx="0" cy="429490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7814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>
            <a:extLst>
              <a:ext uri="{FF2B5EF4-FFF2-40B4-BE49-F238E27FC236}">
                <a16:creationId xmlns:a16="http://schemas.microsoft.com/office/drawing/2014/main" id="{CD47E3B6-4026-4C4E-B5FA-9CA7DDBF1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3465"/>
            <a:ext cx="12192000" cy="665018"/>
          </a:xfrm>
        </p:spPr>
        <p:txBody>
          <a:bodyPr>
            <a:normAutofit fontScale="90000"/>
          </a:bodyPr>
          <a:lstStyle/>
          <a:p>
            <a:pPr algn="ctr"/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Prometno-geografski položaj Hrvatske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5251ABD3-E377-4D45-9B7B-7755D1D472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838" y="1000543"/>
            <a:ext cx="11180324" cy="6071465"/>
          </a:xfrm>
        </p:spPr>
        <p:txBody>
          <a:bodyPr>
            <a:normAutofit fontScale="85000" lnSpcReduction="20000"/>
          </a:bodyPr>
          <a:lstStyle/>
          <a:p>
            <a:r>
              <a:rPr lang="hr-HR" dirty="0"/>
              <a:t>promet – prijevoz ljudi, roba i informacija</a:t>
            </a:r>
          </a:p>
          <a:p>
            <a:r>
              <a:rPr lang="hr-HR" dirty="0"/>
              <a:t>Hrvatska je:</a:t>
            </a:r>
          </a:p>
          <a:p>
            <a:pPr lvl="1"/>
            <a:r>
              <a:rPr lang="hr-HR" dirty="0"/>
              <a:t>tranzitna zemlja – kroz nju prolaze važni međunarodni prometni pravci</a:t>
            </a:r>
          </a:p>
          <a:p>
            <a:pPr lvl="1"/>
            <a:r>
              <a:rPr lang="hr-HR" dirty="0"/>
              <a:t>križišna zemlja – prometni pravci sijeku se u HR</a:t>
            </a:r>
          </a:p>
          <a:p>
            <a:r>
              <a:rPr lang="hr-HR" dirty="0"/>
              <a:t>prometni pravci:</a:t>
            </a:r>
          </a:p>
          <a:p>
            <a:pPr lvl="1"/>
            <a:r>
              <a:rPr lang="hr-HR" dirty="0"/>
              <a:t>uzdužni (Z</a:t>
            </a:r>
            <a:r>
              <a:rPr lang="hr-HR" dirty="0">
                <a:sym typeface="Wingdings" panose="05000000000000000000" pitchFamily="2" charset="2"/>
              </a:rPr>
              <a:t>I)</a:t>
            </a:r>
            <a:r>
              <a:rPr lang="hr-HR" dirty="0"/>
              <a:t>:</a:t>
            </a:r>
          </a:p>
          <a:p>
            <a:pPr lvl="2"/>
            <a:r>
              <a:rPr lang="hr-HR" dirty="0"/>
              <a:t>posavski – Z Europa – JZ Azija</a:t>
            </a:r>
          </a:p>
          <a:p>
            <a:pPr lvl="2"/>
            <a:r>
              <a:rPr lang="hr-HR" dirty="0"/>
              <a:t>podravski – lokalno značenje</a:t>
            </a:r>
          </a:p>
          <a:p>
            <a:pPr lvl="2"/>
            <a:r>
              <a:rPr lang="hr-HR" dirty="0"/>
              <a:t>jadransko-jonski – u izgradnji</a:t>
            </a:r>
          </a:p>
          <a:p>
            <a:pPr lvl="1"/>
            <a:r>
              <a:rPr lang="hr-HR" dirty="0"/>
              <a:t>poprečni (S</a:t>
            </a:r>
            <a:r>
              <a:rPr lang="hr-HR" dirty="0">
                <a:sym typeface="Wingdings" panose="05000000000000000000" pitchFamily="2" charset="2"/>
              </a:rPr>
              <a:t>J)</a:t>
            </a:r>
            <a:r>
              <a:rPr lang="hr-HR" dirty="0"/>
              <a:t>:</a:t>
            </a:r>
          </a:p>
          <a:p>
            <a:pPr lvl="2"/>
            <a:r>
              <a:rPr lang="hr-HR" dirty="0"/>
              <a:t>Beč – Zagreb – Split – turističko značenje</a:t>
            </a:r>
          </a:p>
          <a:p>
            <a:pPr lvl="2"/>
            <a:r>
              <a:rPr lang="hr-HR" dirty="0"/>
              <a:t>Budimpešta – Zagreb – Rijeka – hrvatski gorski prag</a:t>
            </a:r>
          </a:p>
          <a:p>
            <a:pPr lvl="2"/>
            <a:r>
              <a:rPr lang="hr-HR" dirty="0"/>
              <a:t>Slavonsko-bosansko-neretvanski (koridor V. c)</a:t>
            </a:r>
          </a:p>
          <a:p>
            <a:r>
              <a:rPr lang="hr-HR" dirty="0"/>
              <a:t>zračne luke: Zagreb, Split, Dubrovnik, Zadar, Pula, Rijeka, Osijek, Lošinj, Brač</a:t>
            </a:r>
          </a:p>
          <a:p>
            <a:r>
              <a:rPr lang="hr-HR" dirty="0"/>
              <a:t>pomorske luke: Rijeka, Ploče, Split, Pula, Zadar, Šibenik, Dubrovnik</a:t>
            </a:r>
          </a:p>
          <a:p>
            <a:r>
              <a:rPr lang="hr-HR" dirty="0"/>
              <a:t>riječne luke: Vukovar, Osijek, Sisak</a:t>
            </a:r>
          </a:p>
          <a:p>
            <a:r>
              <a:rPr lang="hr-HR" dirty="0">
                <a:solidFill>
                  <a:srgbClr val="FF0000"/>
                </a:solidFill>
              </a:rPr>
              <a:t>cjevovodni: Jadranski naftovod – JANAF</a:t>
            </a:r>
          </a:p>
          <a:p>
            <a:r>
              <a:rPr lang="hr-HR" dirty="0">
                <a:solidFill>
                  <a:srgbClr val="FF0000"/>
                </a:solidFill>
              </a:rPr>
              <a:t>telekomunikacijski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2006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56" y="3127098"/>
            <a:ext cx="11807687" cy="1130110"/>
          </a:xfrm>
        </p:spPr>
        <p:txBody>
          <a:bodyPr>
            <a:normAutofit/>
          </a:bodyPr>
          <a:lstStyle/>
          <a:p>
            <a:r>
              <a:rPr lang="hr-HR" dirty="0"/>
              <a:t>Ponovite što ste naučili.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9C6D3BC1-8382-43CD-9431-794C9EE4E9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267" y="243191"/>
            <a:ext cx="3365190" cy="2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4473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7DE6597-451B-4C9B-86E7-7507D55B9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081" y="2049918"/>
            <a:ext cx="11173838" cy="2278242"/>
          </a:xfrm>
        </p:spPr>
        <p:txBody>
          <a:bodyPr>
            <a:normAutofit fontScale="90000"/>
          </a:bodyPr>
          <a:lstStyle/>
          <a:p>
            <a:pPr algn="ctr"/>
            <a:r>
              <a:rPr lang="hr-HR" sz="4000" dirty="0"/>
              <a:t>Napravite plan puta od svog mjesta do nekog grada na moru. Opišite kojim biste se prijevoznim sredstvima i kojim oblicima prometa koristili? Kroz koje biste gradove prošli?</a:t>
            </a:r>
          </a:p>
        </p:txBody>
      </p:sp>
    </p:spTree>
    <p:extLst>
      <p:ext uri="{BB962C8B-B14F-4D97-AF65-F5344CB8AC3E}">
        <p14:creationId xmlns:p14="http://schemas.microsoft.com/office/powerpoint/2010/main" val="28003339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lika 10">
            <a:extLst>
              <a:ext uri="{FF2B5EF4-FFF2-40B4-BE49-F238E27FC236}">
                <a16:creationId xmlns:a16="http://schemas.microsoft.com/office/drawing/2014/main" id="{56BFAF83-4F93-4E1D-984D-09DC98C4B7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853" y="1882450"/>
            <a:ext cx="6926287" cy="4682836"/>
          </a:xfrm>
          <a:prstGeom prst="rect">
            <a:avLst/>
          </a:prstGeom>
          <a:ln>
            <a:noFill/>
          </a:ln>
        </p:spPr>
      </p:pic>
      <p:sp>
        <p:nvSpPr>
          <p:cNvPr id="4" name="Naslov 3">
            <a:extLst>
              <a:ext uri="{FF2B5EF4-FFF2-40B4-BE49-F238E27FC236}">
                <a16:creationId xmlns:a16="http://schemas.microsoft.com/office/drawing/2014/main" id="{BEC13886-3014-46FB-96D1-7C7E23A83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553" y="350810"/>
            <a:ext cx="11782587" cy="817418"/>
          </a:xfrm>
        </p:spPr>
        <p:txBody>
          <a:bodyPr>
            <a:normAutofit/>
          </a:bodyPr>
          <a:lstStyle/>
          <a:p>
            <a:pPr algn="ctr"/>
            <a:r>
              <a:rPr lang="hr-HR" sz="2800" dirty="0"/>
              <a:t>Koji bi bio najkraći put od Njemačke do Turske cestom?</a:t>
            </a:r>
            <a:endParaRPr lang="en-US" sz="2800" dirty="0"/>
          </a:p>
        </p:txBody>
      </p:sp>
      <p:sp>
        <p:nvSpPr>
          <p:cNvPr id="6" name="Pravokutnik 5">
            <a:extLst>
              <a:ext uri="{FF2B5EF4-FFF2-40B4-BE49-F238E27FC236}">
                <a16:creationId xmlns:a16="http://schemas.microsoft.com/office/drawing/2014/main" id="{5600425D-A758-4D57-9A84-D2AA6120EFF3}"/>
              </a:ext>
            </a:extLst>
          </p:cNvPr>
          <p:cNvSpPr/>
          <p:nvPr/>
        </p:nvSpPr>
        <p:spPr>
          <a:xfrm>
            <a:off x="5562978" y="2927755"/>
            <a:ext cx="1810588" cy="360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dirty="0">
                <a:solidFill>
                  <a:schemeClr val="tx1"/>
                </a:solidFill>
              </a:rPr>
              <a:t>NJEMAČKA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4" name="Pravokutnik 13">
            <a:extLst>
              <a:ext uri="{FF2B5EF4-FFF2-40B4-BE49-F238E27FC236}">
                <a16:creationId xmlns:a16="http://schemas.microsoft.com/office/drawing/2014/main" id="{59D40E96-C8AD-4EB3-9208-F49A835C35A5}"/>
              </a:ext>
            </a:extLst>
          </p:cNvPr>
          <p:cNvSpPr/>
          <p:nvPr/>
        </p:nvSpPr>
        <p:spPr>
          <a:xfrm>
            <a:off x="10265646" y="6218922"/>
            <a:ext cx="1524000" cy="360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dirty="0">
                <a:solidFill>
                  <a:schemeClr val="tx1"/>
                </a:solidFill>
              </a:rPr>
              <a:t>TURSKA</a:t>
            </a:r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8" name="Ravni poveznik sa strelicom 7">
            <a:extLst>
              <a:ext uri="{FF2B5EF4-FFF2-40B4-BE49-F238E27FC236}">
                <a16:creationId xmlns:a16="http://schemas.microsoft.com/office/drawing/2014/main" id="{BE01EFAE-22D3-4D5C-9EA3-A11D6046E9FC}"/>
              </a:ext>
            </a:extLst>
          </p:cNvPr>
          <p:cNvCxnSpPr>
            <a:cxnSpLocks/>
          </p:cNvCxnSpPr>
          <p:nvPr/>
        </p:nvCxnSpPr>
        <p:spPr>
          <a:xfrm>
            <a:off x="6517532" y="3287973"/>
            <a:ext cx="4045527" cy="327731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Naslov 3">
            <a:extLst>
              <a:ext uri="{FF2B5EF4-FFF2-40B4-BE49-F238E27FC236}">
                <a16:creationId xmlns:a16="http://schemas.microsoft.com/office/drawing/2014/main" id="{325BB121-C7F2-4878-910F-5E6178C58A63}"/>
              </a:ext>
            </a:extLst>
          </p:cNvPr>
          <p:cNvSpPr txBox="1">
            <a:spLocks/>
          </p:cNvSpPr>
          <p:nvPr/>
        </p:nvSpPr>
        <p:spPr>
          <a:xfrm>
            <a:off x="379380" y="1579077"/>
            <a:ext cx="4163438" cy="18412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2800" dirty="0"/>
              <a:t>Hoće li taj promet prolaziti preko Hrvatske?</a:t>
            </a:r>
            <a:endParaRPr lang="en-US" sz="2800" dirty="0"/>
          </a:p>
        </p:txBody>
      </p:sp>
      <p:sp>
        <p:nvSpPr>
          <p:cNvPr id="19" name="Naslov 3">
            <a:extLst>
              <a:ext uri="{FF2B5EF4-FFF2-40B4-BE49-F238E27FC236}">
                <a16:creationId xmlns:a16="http://schemas.microsoft.com/office/drawing/2014/main" id="{2D10C0D1-2CE6-46E9-85FA-B84F7139C11D}"/>
              </a:ext>
            </a:extLst>
          </p:cNvPr>
          <p:cNvSpPr txBox="1">
            <a:spLocks/>
          </p:cNvSpPr>
          <p:nvPr/>
        </p:nvSpPr>
        <p:spPr>
          <a:xfrm>
            <a:off x="379380" y="3107864"/>
            <a:ext cx="4396902" cy="25803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2800" dirty="0"/>
              <a:t>Zbog toga što kroz Hrvatsku prolaze važni prometni pravci kažemo da je Hrvatska </a:t>
            </a:r>
            <a:r>
              <a:rPr lang="hr-HR" sz="2800" b="1" dirty="0"/>
              <a:t>tranzitna zemlja.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535669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>
            <a:extLst>
              <a:ext uri="{FF2B5EF4-FFF2-40B4-BE49-F238E27FC236}">
                <a16:creationId xmlns:a16="http://schemas.microsoft.com/office/drawing/2014/main" id="{CD47E3B6-4026-4C4E-B5FA-9CA7DDBF1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1286"/>
            <a:ext cx="12192000" cy="665018"/>
          </a:xfrm>
        </p:spPr>
        <p:txBody>
          <a:bodyPr>
            <a:normAutofit fontScale="90000"/>
          </a:bodyPr>
          <a:lstStyle/>
          <a:p>
            <a:pPr algn="ctr"/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Prometno-geografski položaj Hrvatske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5251ABD3-E377-4D45-9B7B-7755D1D472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447" y="1088092"/>
            <a:ext cx="11057106" cy="6071465"/>
          </a:xfrm>
        </p:spPr>
        <p:txBody>
          <a:bodyPr>
            <a:normAutofit/>
          </a:bodyPr>
          <a:lstStyle/>
          <a:p>
            <a:r>
              <a:rPr lang="hr-HR" dirty="0"/>
              <a:t>promet – prijevoz ljudi, roba i informacija</a:t>
            </a:r>
          </a:p>
          <a:p>
            <a:r>
              <a:rPr lang="hr-HR" dirty="0">
                <a:solidFill>
                  <a:srgbClr val="FF0000"/>
                </a:solidFill>
              </a:rPr>
              <a:t>Hrvatska je:</a:t>
            </a:r>
          </a:p>
          <a:p>
            <a:pPr lvl="1"/>
            <a:r>
              <a:rPr lang="hr-HR" dirty="0">
                <a:solidFill>
                  <a:srgbClr val="FF0000"/>
                </a:solidFill>
              </a:rPr>
              <a:t>tranzitna zemlja – kroz nju prolaze važni međunarodni prometni pravci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2176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lika 10">
            <a:extLst>
              <a:ext uri="{FF2B5EF4-FFF2-40B4-BE49-F238E27FC236}">
                <a16:creationId xmlns:a16="http://schemas.microsoft.com/office/drawing/2014/main" id="{56BFAF83-4F93-4E1D-984D-09DC98C4B7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186" y="1865768"/>
            <a:ext cx="6926287" cy="4682836"/>
          </a:xfrm>
          <a:prstGeom prst="rect">
            <a:avLst/>
          </a:prstGeom>
          <a:ln>
            <a:noFill/>
          </a:ln>
        </p:spPr>
      </p:pic>
      <p:sp>
        <p:nvSpPr>
          <p:cNvPr id="4" name="Naslov 3">
            <a:extLst>
              <a:ext uri="{FF2B5EF4-FFF2-40B4-BE49-F238E27FC236}">
                <a16:creationId xmlns:a16="http://schemas.microsoft.com/office/drawing/2014/main" id="{BEC13886-3014-46FB-96D1-7C7E23A83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386506"/>
            <a:ext cx="12192000" cy="817418"/>
          </a:xfrm>
        </p:spPr>
        <p:txBody>
          <a:bodyPr>
            <a:normAutofit/>
          </a:bodyPr>
          <a:lstStyle/>
          <a:p>
            <a:pPr algn="ctr"/>
            <a:r>
              <a:rPr lang="hr-HR" sz="2800" dirty="0"/>
              <a:t>Koje države u bližoj okolici Hrvatske nemaju izlaz na more?</a:t>
            </a:r>
            <a:endParaRPr lang="en-US" sz="2800" dirty="0"/>
          </a:p>
        </p:txBody>
      </p:sp>
      <p:sp>
        <p:nvSpPr>
          <p:cNvPr id="6" name="Pravokutnik 5">
            <a:extLst>
              <a:ext uri="{FF2B5EF4-FFF2-40B4-BE49-F238E27FC236}">
                <a16:creationId xmlns:a16="http://schemas.microsoft.com/office/drawing/2014/main" id="{5600425D-A758-4D57-9A84-D2AA6120EFF3}"/>
              </a:ext>
            </a:extLst>
          </p:cNvPr>
          <p:cNvSpPr/>
          <p:nvPr/>
        </p:nvSpPr>
        <p:spPr>
          <a:xfrm>
            <a:off x="6654802" y="2608667"/>
            <a:ext cx="1524000" cy="360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solidFill>
                  <a:schemeClr val="tx1"/>
                </a:solidFill>
              </a:rPr>
              <a:t>ČEŠKA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Naslov 3">
            <a:extLst>
              <a:ext uri="{FF2B5EF4-FFF2-40B4-BE49-F238E27FC236}">
                <a16:creationId xmlns:a16="http://schemas.microsoft.com/office/drawing/2014/main" id="{325BB121-C7F2-4878-910F-5E6178C58A63}"/>
              </a:ext>
            </a:extLst>
          </p:cNvPr>
          <p:cNvSpPr txBox="1">
            <a:spLocks/>
          </p:cNvSpPr>
          <p:nvPr/>
        </p:nvSpPr>
        <p:spPr>
          <a:xfrm>
            <a:off x="304799" y="1865768"/>
            <a:ext cx="4315795" cy="18412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2800" dirty="0"/>
              <a:t>Koje je more ovim državama najbliže?</a:t>
            </a:r>
            <a:endParaRPr lang="en-US" sz="2800" dirty="0"/>
          </a:p>
        </p:txBody>
      </p:sp>
      <p:sp>
        <p:nvSpPr>
          <p:cNvPr id="19" name="Naslov 3">
            <a:extLst>
              <a:ext uri="{FF2B5EF4-FFF2-40B4-BE49-F238E27FC236}">
                <a16:creationId xmlns:a16="http://schemas.microsoft.com/office/drawing/2014/main" id="{2D10C0D1-2CE6-46E9-85FA-B84F7139C11D}"/>
              </a:ext>
            </a:extLst>
          </p:cNvPr>
          <p:cNvSpPr txBox="1">
            <a:spLocks/>
          </p:cNvSpPr>
          <p:nvPr/>
        </p:nvSpPr>
        <p:spPr>
          <a:xfrm>
            <a:off x="304799" y="3328869"/>
            <a:ext cx="4315795" cy="25803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2800" dirty="0"/>
              <a:t>U našoj zemlji sijeku se važni prometni pravci pa kažemo da je Hrvatska </a:t>
            </a:r>
            <a:r>
              <a:rPr lang="hr-HR" sz="2800" b="1" dirty="0"/>
              <a:t>križišna zemlja.</a:t>
            </a:r>
            <a:endParaRPr lang="en-US" sz="2800" b="1" dirty="0"/>
          </a:p>
        </p:txBody>
      </p:sp>
      <p:sp>
        <p:nvSpPr>
          <p:cNvPr id="9" name="Pravokutnik 8">
            <a:extLst>
              <a:ext uri="{FF2B5EF4-FFF2-40B4-BE49-F238E27FC236}">
                <a16:creationId xmlns:a16="http://schemas.microsoft.com/office/drawing/2014/main" id="{B0F86CE3-E41F-4570-B333-9E295F1299EE}"/>
              </a:ext>
            </a:extLst>
          </p:cNvPr>
          <p:cNvSpPr/>
          <p:nvPr/>
        </p:nvSpPr>
        <p:spPr>
          <a:xfrm>
            <a:off x="7887857" y="3121285"/>
            <a:ext cx="1524000" cy="360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solidFill>
                  <a:schemeClr val="tx1"/>
                </a:solidFill>
              </a:rPr>
              <a:t>SLOVAČKA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Pravokutnik 9">
            <a:extLst>
              <a:ext uri="{FF2B5EF4-FFF2-40B4-BE49-F238E27FC236}">
                <a16:creationId xmlns:a16="http://schemas.microsoft.com/office/drawing/2014/main" id="{9537F15A-D1BA-4B29-8C71-EF910E2E53DE}"/>
              </a:ext>
            </a:extLst>
          </p:cNvPr>
          <p:cNvSpPr/>
          <p:nvPr/>
        </p:nvSpPr>
        <p:spPr>
          <a:xfrm>
            <a:off x="6488548" y="3538602"/>
            <a:ext cx="1524000" cy="360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solidFill>
                  <a:schemeClr val="tx1"/>
                </a:solidFill>
              </a:rPr>
              <a:t>AUSTRIJA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Pravokutnik 11">
            <a:extLst>
              <a:ext uri="{FF2B5EF4-FFF2-40B4-BE49-F238E27FC236}">
                <a16:creationId xmlns:a16="http://schemas.microsoft.com/office/drawing/2014/main" id="{6D6E445F-769D-4B92-99BF-4848E0416775}"/>
              </a:ext>
            </a:extLst>
          </p:cNvPr>
          <p:cNvSpPr/>
          <p:nvPr/>
        </p:nvSpPr>
        <p:spPr>
          <a:xfrm>
            <a:off x="7749312" y="3796796"/>
            <a:ext cx="1524000" cy="360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solidFill>
                  <a:schemeClr val="tx1"/>
                </a:solidFill>
              </a:rPr>
              <a:t>MAĐARSKA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5" name="Ravni poveznik sa strelicom 14">
            <a:extLst>
              <a:ext uri="{FF2B5EF4-FFF2-40B4-BE49-F238E27FC236}">
                <a16:creationId xmlns:a16="http://schemas.microsoft.com/office/drawing/2014/main" id="{8D6118B7-70B5-4B0D-B8BD-93B56DFCAD54}"/>
              </a:ext>
            </a:extLst>
          </p:cNvPr>
          <p:cNvCxnSpPr>
            <a:cxnSpLocks/>
          </p:cNvCxnSpPr>
          <p:nvPr/>
        </p:nvCxnSpPr>
        <p:spPr>
          <a:xfrm>
            <a:off x="6417865" y="3271291"/>
            <a:ext cx="4045527" cy="327731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avni poveznik sa strelicom 15">
            <a:extLst>
              <a:ext uri="{FF2B5EF4-FFF2-40B4-BE49-F238E27FC236}">
                <a16:creationId xmlns:a16="http://schemas.microsoft.com/office/drawing/2014/main" id="{7DDD6224-D4B2-4F8B-BAD3-802FAD6BCE13}"/>
              </a:ext>
            </a:extLst>
          </p:cNvPr>
          <p:cNvCxnSpPr>
            <a:cxnSpLocks/>
          </p:cNvCxnSpPr>
          <p:nvPr/>
        </p:nvCxnSpPr>
        <p:spPr>
          <a:xfrm flipH="1">
            <a:off x="7138301" y="4157014"/>
            <a:ext cx="944930" cy="73001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ravokutnik 19">
            <a:extLst>
              <a:ext uri="{FF2B5EF4-FFF2-40B4-BE49-F238E27FC236}">
                <a16:creationId xmlns:a16="http://schemas.microsoft.com/office/drawing/2014/main" id="{F9DD07B5-A6FD-4FE2-AAC2-8A56EAC6B32D}"/>
              </a:ext>
            </a:extLst>
          </p:cNvPr>
          <p:cNvSpPr/>
          <p:nvPr/>
        </p:nvSpPr>
        <p:spPr>
          <a:xfrm rot="2785724">
            <a:off x="6161107" y="5510214"/>
            <a:ext cx="2492408" cy="360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solidFill>
                  <a:schemeClr val="tx1"/>
                </a:solidFill>
              </a:rPr>
              <a:t>JADRANSKO MORE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430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8" grpId="0"/>
      <p:bldP spid="19" grpId="0"/>
      <p:bldP spid="9" grpId="0"/>
      <p:bldP spid="10" grpId="0"/>
      <p:bldP spid="12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>
            <a:extLst>
              <a:ext uri="{FF2B5EF4-FFF2-40B4-BE49-F238E27FC236}">
                <a16:creationId xmlns:a16="http://schemas.microsoft.com/office/drawing/2014/main" id="{CD47E3B6-4026-4C4E-B5FA-9CA7DDBF1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1831"/>
            <a:ext cx="12192000" cy="665018"/>
          </a:xfrm>
        </p:spPr>
        <p:txBody>
          <a:bodyPr>
            <a:normAutofit fontScale="90000"/>
          </a:bodyPr>
          <a:lstStyle/>
          <a:p>
            <a:pPr algn="ctr"/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Prometno-geografski položaj Hrvatske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5251ABD3-E377-4D45-9B7B-7755D1D472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209" y="1234007"/>
            <a:ext cx="10849582" cy="6071465"/>
          </a:xfrm>
        </p:spPr>
        <p:txBody>
          <a:bodyPr>
            <a:normAutofit/>
          </a:bodyPr>
          <a:lstStyle/>
          <a:p>
            <a:r>
              <a:rPr lang="hr-HR" dirty="0"/>
              <a:t>promet – prijevoz ljudi, roba i informacija</a:t>
            </a:r>
          </a:p>
          <a:p>
            <a:r>
              <a:rPr lang="hr-HR" dirty="0"/>
              <a:t>Hrvatska je:</a:t>
            </a:r>
          </a:p>
          <a:p>
            <a:pPr lvl="1"/>
            <a:r>
              <a:rPr lang="hr-HR" dirty="0"/>
              <a:t>tranzitna zemlja – kroz nju prolaze važni međunarodni prometni pravci</a:t>
            </a:r>
          </a:p>
          <a:p>
            <a:pPr lvl="1"/>
            <a:r>
              <a:rPr lang="hr-HR" dirty="0">
                <a:solidFill>
                  <a:srgbClr val="FF0000"/>
                </a:solidFill>
              </a:rPr>
              <a:t>križišna zemlja – prometni pravci sijeku se u HR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659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lika 10">
            <a:extLst>
              <a:ext uri="{FF2B5EF4-FFF2-40B4-BE49-F238E27FC236}">
                <a16:creationId xmlns:a16="http://schemas.microsoft.com/office/drawing/2014/main" id="{56BFAF83-4F93-4E1D-984D-09DC98C4B7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878" y="1827023"/>
            <a:ext cx="6926287" cy="4682836"/>
          </a:xfrm>
          <a:prstGeom prst="rect">
            <a:avLst/>
          </a:prstGeom>
          <a:ln>
            <a:noFill/>
          </a:ln>
        </p:spPr>
      </p:pic>
      <p:sp>
        <p:nvSpPr>
          <p:cNvPr id="4" name="Naslov 3">
            <a:extLst>
              <a:ext uri="{FF2B5EF4-FFF2-40B4-BE49-F238E27FC236}">
                <a16:creationId xmlns:a16="http://schemas.microsoft.com/office/drawing/2014/main" id="{BEC13886-3014-46FB-96D1-7C7E23A83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92001"/>
            <a:ext cx="12192000" cy="817418"/>
          </a:xfrm>
        </p:spPr>
        <p:txBody>
          <a:bodyPr>
            <a:normAutofit/>
          </a:bodyPr>
          <a:lstStyle/>
          <a:p>
            <a:pPr algn="ctr"/>
            <a:r>
              <a:rPr lang="hr-HR" sz="2800" dirty="0"/>
              <a:t>U HR postoje dvije skupine prometnih pravaca.</a:t>
            </a:r>
            <a:endParaRPr lang="en-US" sz="2800" dirty="0"/>
          </a:p>
        </p:txBody>
      </p:sp>
      <p:sp>
        <p:nvSpPr>
          <p:cNvPr id="6" name="Pravokutnik 5">
            <a:extLst>
              <a:ext uri="{FF2B5EF4-FFF2-40B4-BE49-F238E27FC236}">
                <a16:creationId xmlns:a16="http://schemas.microsoft.com/office/drawing/2014/main" id="{5600425D-A758-4D57-9A84-D2AA6120EFF3}"/>
              </a:ext>
            </a:extLst>
          </p:cNvPr>
          <p:cNvSpPr/>
          <p:nvPr/>
        </p:nvSpPr>
        <p:spPr>
          <a:xfrm>
            <a:off x="4939888" y="1652133"/>
            <a:ext cx="2213908" cy="17553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dirty="0">
                <a:solidFill>
                  <a:schemeClr val="tx1"/>
                </a:solidFill>
              </a:rPr>
              <a:t>ZAPADNA I SREDNJA EUROPA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4" name="Pravokutnik 13">
            <a:extLst>
              <a:ext uri="{FF2B5EF4-FFF2-40B4-BE49-F238E27FC236}">
                <a16:creationId xmlns:a16="http://schemas.microsoft.com/office/drawing/2014/main" id="{59D40E96-C8AD-4EB3-9208-F49A835C35A5}"/>
              </a:ext>
            </a:extLst>
          </p:cNvPr>
          <p:cNvSpPr/>
          <p:nvPr/>
        </p:nvSpPr>
        <p:spPr>
          <a:xfrm>
            <a:off x="9089600" y="4529248"/>
            <a:ext cx="2703565" cy="12053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dirty="0">
                <a:solidFill>
                  <a:schemeClr val="tx1"/>
                </a:solidFill>
              </a:rPr>
              <a:t>JUGOISTOČNA EUROPA I JUGOZAPADNA AZIJA</a:t>
            </a:r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8" name="Ravni poveznik sa strelicom 7">
            <a:extLst>
              <a:ext uri="{FF2B5EF4-FFF2-40B4-BE49-F238E27FC236}">
                <a16:creationId xmlns:a16="http://schemas.microsoft.com/office/drawing/2014/main" id="{BE01EFAE-22D3-4D5C-9EA3-A11D6046E9FC}"/>
              </a:ext>
            </a:extLst>
          </p:cNvPr>
          <p:cNvCxnSpPr>
            <a:cxnSpLocks/>
          </p:cNvCxnSpPr>
          <p:nvPr/>
        </p:nvCxnSpPr>
        <p:spPr>
          <a:xfrm>
            <a:off x="6239396" y="3232546"/>
            <a:ext cx="4045527" cy="327731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Naslov 3">
            <a:extLst>
              <a:ext uri="{FF2B5EF4-FFF2-40B4-BE49-F238E27FC236}">
                <a16:creationId xmlns:a16="http://schemas.microsoft.com/office/drawing/2014/main" id="{325BB121-C7F2-4878-910F-5E6178C58A63}"/>
              </a:ext>
            </a:extLst>
          </p:cNvPr>
          <p:cNvSpPr txBox="1">
            <a:spLocks/>
          </p:cNvSpPr>
          <p:nvPr/>
        </p:nvSpPr>
        <p:spPr>
          <a:xfrm>
            <a:off x="840090" y="2076070"/>
            <a:ext cx="3891064" cy="18412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2800" dirty="0"/>
              <a:t>Pravci koji prolaze od zapada prema istoku i povezuju Europu i Aziju.</a:t>
            </a:r>
            <a:endParaRPr lang="en-US" sz="2800" dirty="0"/>
          </a:p>
        </p:txBody>
      </p:sp>
      <p:sp>
        <p:nvSpPr>
          <p:cNvPr id="19" name="Naslov 3">
            <a:extLst>
              <a:ext uri="{FF2B5EF4-FFF2-40B4-BE49-F238E27FC236}">
                <a16:creationId xmlns:a16="http://schemas.microsoft.com/office/drawing/2014/main" id="{2D10C0D1-2CE6-46E9-85FA-B84F7139C11D}"/>
              </a:ext>
            </a:extLst>
          </p:cNvPr>
          <p:cNvSpPr txBox="1">
            <a:spLocks/>
          </p:cNvSpPr>
          <p:nvPr/>
        </p:nvSpPr>
        <p:spPr>
          <a:xfrm>
            <a:off x="840090" y="3345215"/>
            <a:ext cx="4045528" cy="25803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2800" dirty="0"/>
              <a:t>Nazivaju se </a:t>
            </a:r>
            <a:r>
              <a:rPr lang="hr-HR" sz="2800" b="1" dirty="0"/>
              <a:t>uzdužni</a:t>
            </a:r>
            <a:r>
              <a:rPr lang="hr-H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2800" dirty="0"/>
              <a:t>prometni pravci.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0272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8" grpId="0"/>
      <p:bldP spid="19" grpId="0"/>
    </p:bld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1750</Words>
  <Application>Microsoft Office PowerPoint</Application>
  <PresentationFormat>Widescreen</PresentationFormat>
  <Paragraphs>313</Paragraphs>
  <Slides>42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Arial</vt:lpstr>
      <vt:lpstr>Calibri</vt:lpstr>
      <vt:lpstr>Calibri Light</vt:lpstr>
      <vt:lpstr>Wingdings</vt:lpstr>
      <vt:lpstr>Tema sustava Office</vt:lpstr>
      <vt:lpstr>Sve što je napisano crvenom bojom treba zapisati u bilježnice!</vt:lpstr>
      <vt:lpstr>Ponovimo...</vt:lpstr>
      <vt:lpstr>Prometno-geografski položaj Hrvatske</vt:lpstr>
      <vt:lpstr>Koji su oblici i vrste prometa?</vt:lpstr>
      <vt:lpstr>Koji bi bio najkraći put od Njemačke do Turske cestom?</vt:lpstr>
      <vt:lpstr>Prometno-geografski položaj Hrvatske</vt:lpstr>
      <vt:lpstr>Koje države u bližoj okolici Hrvatske nemaju izlaz na more?</vt:lpstr>
      <vt:lpstr>Prometno-geografski položaj Hrvatske</vt:lpstr>
      <vt:lpstr>U HR postoje dvije skupine prometnih pravaca.</vt:lpstr>
      <vt:lpstr>Najznačajniji uzdužni prometni pravac je posavski.</vt:lpstr>
      <vt:lpstr>Na posavskom prometnom pravcu izgrađena je autocesta (A3) i dvokolosječna elektrificirana pruga.</vt:lpstr>
      <vt:lpstr>Prometno-geografski položaj Hrvatske</vt:lpstr>
      <vt:lpstr>Uzdužni pravac koji ima samo lokalno značenje je podravski.</vt:lpstr>
      <vt:lpstr>Na podravskom prometnom pravcu nema autoceste niti elektrificirane pruge.</vt:lpstr>
      <vt:lpstr>Prometno-geografski položaj Hrvatske</vt:lpstr>
      <vt:lpstr>Uzdužni pravac koji ide uz obalu Jadrana je jadransko-jonski.</vt:lpstr>
      <vt:lpstr>Na jadransko-jonskom prometnom pravcu nema pruge, a autocesta je djelomično izgrađena.</vt:lpstr>
      <vt:lpstr>Prometno-geografski položaj Hrvatske</vt:lpstr>
      <vt:lpstr>PowerPoint Presentation</vt:lpstr>
      <vt:lpstr>Značajan poprečni pravac je phyrnsky (firnski).</vt:lpstr>
      <vt:lpstr>Na phyrnskom prometnom pravcu izgrađena je modrena autocesta Dalmatina (A1) i zastarjela pruga.</vt:lpstr>
      <vt:lpstr>Prometno-geografski položaj Hrvatske</vt:lpstr>
      <vt:lpstr>Značajan poprečni pravac je Budimpešta – Zagreb – Rijeka.</vt:lpstr>
      <vt:lpstr>Hrvatski gorski prag</vt:lpstr>
      <vt:lpstr>Prometno-geografski položaj Hrvatske</vt:lpstr>
      <vt:lpstr>Značajan poprečni pravac je slavonsko-bosansko-neretvanski koji se zove i koridor V. c</vt:lpstr>
      <vt:lpstr>Na ovom prometnom pravcu izgrađena je moderna autocesta Slavonika (A1).</vt:lpstr>
      <vt:lpstr>Prometno-geografski položaj Hrvatske</vt:lpstr>
      <vt:lpstr>Zračni promet</vt:lpstr>
      <vt:lpstr>Najveća zračna luka je ZL „Franjo Tuđman” u Zagrebu, a nacionalni zračni prijevoznik je Croatia Airlines.</vt:lpstr>
      <vt:lpstr>Prometno-geografski položaj Hrvatske</vt:lpstr>
      <vt:lpstr>Pomorske luke</vt:lpstr>
      <vt:lpstr>Rijeka je najveća pomorska luka u Hrvatskoj.</vt:lpstr>
      <vt:lpstr>Prometno-geografski položaj Hrvatske</vt:lpstr>
      <vt:lpstr>Riječni  promet</vt:lpstr>
      <vt:lpstr>Vukovar je najveća riječna luka u Hrvatskoj.</vt:lpstr>
      <vt:lpstr>Prometno-geografski položaj Hrvatske</vt:lpstr>
      <vt:lpstr>Cjevovodni promet</vt:lpstr>
      <vt:lpstr>Telekomunikacijski promet</vt:lpstr>
      <vt:lpstr>Prometno-geografski položaj Hrvatske</vt:lpstr>
      <vt:lpstr>Ponovite što ste naučili.</vt:lpstr>
      <vt:lpstr>Napravite plan puta od svog mjesta do nekog grada na moru. Opišite kojim biste se prijevoznim sredstvima i kojim oblicima prometa koristili? Kroz koje biste gradove prošli?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Sve što je napisano crvenom bojom treba zapisati u svoje bilježnice!</dc:title>
  <dc:creator>Zeljko</dc:creator>
  <cp:lastModifiedBy>Korisnik</cp:lastModifiedBy>
  <cp:revision>95</cp:revision>
  <dcterms:created xsi:type="dcterms:W3CDTF">2017-10-11T08:23:05Z</dcterms:created>
  <dcterms:modified xsi:type="dcterms:W3CDTF">2020-04-30T07:24:57Z</dcterms:modified>
</cp:coreProperties>
</file>